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 showSpecialPlsOnTitleSld="0">
  <p:sldMasterIdLst>
    <p:sldMasterId id="214748365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715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1" name="Niranjan B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20-06-17T15:00:43.835">
    <p:pos x="1768" y="2450"/>
    <p:text>Consider showing the actual losses or some caricature of the losses in text. 
+hjtrivedi@cs.stonybrook.edu can you think of a simplified -- english like version to show these losses?
_Assigned to Harsh Trivedi_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60115" y="1143000"/>
            <a:ext cx="493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/>
          <p:nvPr>
            <p:ph idx="2" type="sldImg"/>
          </p:nvPr>
        </p:nvSpPr>
        <p:spPr>
          <a:xfrm>
            <a:off x="960115" y="1143000"/>
            <a:ext cx="493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" name="Google Shape;2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Hello everyone! I’m Qingqing Cao, a PhD student from Stony Brook University. Today, I’m going to talk about </a:t>
            </a:r>
            <a:r>
              <a:rPr lang="en-US"/>
              <a:t>DeFormer: Decomposing Pre-trained Transformers for Faster Question Answering</a:t>
            </a:r>
            <a:r>
              <a:rPr lang="en-US"/>
              <a:t>, this is a joint work with Harsh, Aruna, and </a:t>
            </a:r>
            <a:r>
              <a:rPr lang="en-US"/>
              <a:t>Niranjan</a:t>
            </a:r>
            <a:r>
              <a:rPr lang="en-US"/>
              <a:t>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88599c6053_0_780:notes"/>
          <p:cNvSpPr/>
          <p:nvPr>
            <p:ph idx="2" type="sldImg"/>
          </p:nvPr>
        </p:nvSpPr>
        <p:spPr>
          <a:xfrm>
            <a:off x="960115" y="1143000"/>
            <a:ext cx="493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7" name="Google Shape;567;g88599c6053_0_7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To compensate for the loss, </a:t>
            </a:r>
            <a:r>
              <a:rPr lang="en-US"/>
              <a:t>we apply auxiliary supervision to DeFormer during fine-tuning.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W</a:t>
            </a:r>
            <a:r>
              <a:rPr lang="en-US"/>
              <a:t>e want DeFormer to behave more like the original Transformer, es</a:t>
            </a:r>
            <a:r>
              <a:rPr lang="en-US"/>
              <a:t>pecially for </a:t>
            </a:r>
            <a:r>
              <a:rPr lang="en-US"/>
              <a:t>the upper layers. If the upper layer information of the two models are similar, the answer predictions should be similar. The key difference is the information in layer k+1 and following layers.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The auxiliary supervision is done by applying two losses during fine-tuning: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the first loss is to enforce layerwise representation similarity of the upper layers between </a:t>
            </a:r>
            <a:r>
              <a:rPr lang="en-US"/>
              <a:t>DeFormer and the original Transformer,  </a:t>
            </a:r>
            <a:r>
              <a:rPr lang="en-US"/>
              <a:t>we minimize the token representation </a:t>
            </a:r>
            <a:r>
              <a:rPr lang="en-US"/>
              <a:t>distance</a:t>
            </a:r>
            <a:r>
              <a:rPr lang="en-US"/>
              <a:t> of the upper layers of the two models.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To further make the answer predictions close to the original Transformer, we add a knowledge distillation loss to learn the logits from the original Transformer.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Note that this auxiliary supervision is used only during fine-tuning. We don’t need to repeat pre-training again.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Now I’d like to answer the following questions to evaluate DeFormer.</a:t>
            </a:r>
            <a:endParaRPr/>
          </a:p>
        </p:txBody>
      </p:sp>
      <p:sp>
        <p:nvSpPr>
          <p:cNvPr id="568" name="Google Shape;568;g88599c6053_0_78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88acf5e063_3_0:notes"/>
          <p:cNvSpPr/>
          <p:nvPr>
            <p:ph idx="2" type="sldImg"/>
          </p:nvPr>
        </p:nvSpPr>
        <p:spPr>
          <a:xfrm>
            <a:off x="960115" y="1143000"/>
            <a:ext cx="493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1" name="Google Shape;711;g88acf5e063_3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First, </a:t>
            </a:r>
            <a:r>
              <a:rPr lang="en-US"/>
              <a:t>How effective is DeFormer in latency, memory and accuracy?</a:t>
            </a:r>
            <a:endParaRPr/>
          </a:p>
        </p:txBody>
      </p:sp>
      <p:sp>
        <p:nvSpPr>
          <p:cNvPr id="712" name="Google Shape;712;g88acf5e063_3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88599c6053_1_75:notes"/>
          <p:cNvSpPr/>
          <p:nvPr>
            <p:ph idx="2" type="sldImg"/>
          </p:nvPr>
        </p:nvSpPr>
        <p:spPr>
          <a:xfrm>
            <a:off x="960115" y="1143000"/>
            <a:ext cx="493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4" name="Google Shape;724;g88599c6053_1_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We measured the inference latency of running BERT-base model </a:t>
            </a:r>
            <a:r>
              <a:rPr lang="en-US"/>
              <a:t>on the GPU with batch size 32, and compare with </a:t>
            </a:r>
            <a:r>
              <a:rPr lang="en-US"/>
              <a:t>DeFormer version for 3 QA datasets: SQuAD, RACE, BoolQ.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As you can see, DeFormer can effectively reduce runtime latency by over 3x. We also measured the runtime memory consumption accordingly. Using DeFormer can reduce more than 70% of runtime memory footprint.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So, what about the actual performance on the devices?</a:t>
            </a:r>
            <a:endParaRPr/>
          </a:p>
        </p:txBody>
      </p:sp>
      <p:sp>
        <p:nvSpPr>
          <p:cNvPr id="725" name="Google Shape;725;g88599c6053_1_7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88acf5e063_1_4:notes"/>
          <p:cNvSpPr/>
          <p:nvPr>
            <p:ph idx="2" type="sldImg"/>
          </p:nvPr>
        </p:nvSpPr>
        <p:spPr>
          <a:xfrm>
            <a:off x="960115" y="1143000"/>
            <a:ext cx="493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7" name="Google Shape;747;g88acf5e063_1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We tested inference latency for 3 hardware devices: a datacenter GPU, desktop CPU and a mobile phone. As the figure shows, DeFormer indeed gains &gt;3x speedup for all devices.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On the mobile phone, DeFormer can reduce the latency from 10s to 3s, making a QA system more in the usable range.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In fact, the speedup is coupled with memory reduction, which enables large volume deployments by allowing processing more questions 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simultaneously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and faster.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g88acf5e063_1_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88acf5e063_12_38:notes"/>
          <p:cNvSpPr/>
          <p:nvPr>
            <p:ph idx="2" type="sldImg"/>
          </p:nvPr>
        </p:nvSpPr>
        <p:spPr>
          <a:xfrm>
            <a:off x="960115" y="1143000"/>
            <a:ext cx="493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7" name="Google Shape;767;g88acf5e063_12_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As for the model’s performance, this figure presents the F1 score of both the original </a:t>
            </a:r>
            <a:r>
              <a:rPr lang="en-US"/>
              <a:t>BERT-base</a:t>
            </a:r>
            <a:r>
              <a:rPr lang="en-US"/>
              <a:t> model and the DeFormer version.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DeFormer gives similar F1 scores to the original model, and can retain up to 98% of the original model’s performance.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We also conducted similar experiments for XLNet which gives similar results, please refer to the paper for more details.</a:t>
            </a:r>
            <a:endParaRPr/>
          </a:p>
        </p:txBody>
      </p:sp>
      <p:sp>
        <p:nvSpPr>
          <p:cNvPr id="768" name="Google Shape;768;g88acf5e063_12_3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88acf5e063_11_0:notes"/>
          <p:cNvSpPr/>
          <p:nvPr>
            <p:ph idx="2" type="sldImg"/>
          </p:nvPr>
        </p:nvSpPr>
        <p:spPr>
          <a:xfrm>
            <a:off x="960115" y="1143000"/>
            <a:ext cx="493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8" name="Google Shape;778;g88acf5e063_1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Interestingly</a:t>
            </a:r>
            <a:r>
              <a:rPr lang="en-US"/>
              <a:t>, we found that DeFormer can make large models run faster while being more accurate than smaller ones.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Specifically, we compared the original </a:t>
            </a:r>
            <a:r>
              <a:rPr lang="en-US"/>
              <a:t>BERT</a:t>
            </a:r>
            <a:r>
              <a:rPr lang="en-US"/>
              <a:t>-base model with DeFormer large one.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We measured the inference latency and found </a:t>
            </a:r>
            <a:r>
              <a:rPr lang="en-US"/>
              <a:t>DeFormer makes BERT large 18% faster than BERT base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We also evaluated the F1 score of both models, and found that </a:t>
            </a:r>
            <a:r>
              <a:rPr lang="en-US"/>
              <a:t>DeFormer BERT large is still 3% more accurate.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This potentially indicates that it might not be necessary to compress big model to run faster.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779" name="Google Shape;779;g88acf5e063_1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89d1f138ac_2_2:notes"/>
          <p:cNvSpPr/>
          <p:nvPr>
            <p:ph idx="2" type="sldImg"/>
          </p:nvPr>
        </p:nvSpPr>
        <p:spPr>
          <a:xfrm>
            <a:off x="960115" y="1143000"/>
            <a:ext cx="493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8" name="Google Shape;808;g89d1f138ac_2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Next, we want to ask “what is the impact of auxiliary supervision?” Remember that there are </a:t>
            </a:r>
            <a:r>
              <a:rPr lang="en-US"/>
              <a:t>two components: layerwise representation similarity and knowledge distillation.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09" name="Google Shape;809;g89d1f138ac_2_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g88599c6053_1_84:notes"/>
          <p:cNvSpPr/>
          <p:nvPr>
            <p:ph idx="2" type="sldImg"/>
          </p:nvPr>
        </p:nvSpPr>
        <p:spPr>
          <a:xfrm>
            <a:off x="960115" y="1143000"/>
            <a:ext cx="493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1" name="Google Shape;821;g88599c6053_1_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To understand the impact, we did an a</a:t>
            </a:r>
            <a:r>
              <a:rPr lang="en-US"/>
              <a:t>blation analysis of DeFormer for the BERT-base and large model </a:t>
            </a:r>
            <a:r>
              <a:rPr lang="en-US"/>
              <a:t>on the SQuAD dataset</a:t>
            </a:r>
            <a:r>
              <a:rPr lang="en-US"/>
              <a:t>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For the base model, DeFormer incurs 2.8 points drop in F1 Score, adding knowledge distillation provides 0.4 improvement, and layerwise representation similarity gives an additional 0.9 </a:t>
            </a:r>
            <a:r>
              <a:rPr lang="en-US"/>
              <a:t>improvement</a:t>
            </a:r>
            <a:r>
              <a:rPr lang="en-US"/>
              <a:t>. Combining them helps close the F1 score gap to 1.4.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For BERT-large model, DeFormer without any auxiliary supervision shows </a:t>
            </a:r>
            <a:r>
              <a:rPr lang="en-US"/>
              <a:t>4.8 drop. But both knowledge distillation and layerwise representation similarity gives over 1 point </a:t>
            </a:r>
            <a:r>
              <a:rPr lang="en-US"/>
              <a:t>improvement, and together they close the gap to 1.5.</a:t>
            </a:r>
            <a:endParaRPr/>
          </a:p>
        </p:txBody>
      </p:sp>
      <p:sp>
        <p:nvSpPr>
          <p:cNvPr id="822" name="Google Shape;822;g88599c6053_1_8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89d1f138ac_2_14:notes"/>
          <p:cNvSpPr/>
          <p:nvPr>
            <p:ph idx="2" type="sldImg"/>
          </p:nvPr>
        </p:nvSpPr>
        <p:spPr>
          <a:xfrm>
            <a:off x="960115" y="1143000"/>
            <a:ext cx="493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1" name="Google Shape;851;g89d1f138ac_2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In DeFormer, it’s also important to decide where the decomposition happens. We want to ask “</a:t>
            </a:r>
            <a:r>
              <a:rPr lang="en-US"/>
              <a:t>What is the efficiency tradeoff at different layers?</a:t>
            </a:r>
            <a:r>
              <a:rPr lang="en-US"/>
              <a:t>”</a:t>
            </a:r>
            <a:endParaRPr/>
          </a:p>
        </p:txBody>
      </p:sp>
      <p:sp>
        <p:nvSpPr>
          <p:cNvPr id="852" name="Google Shape;852;g89d1f138ac_2_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88acf5e063_1_19:notes"/>
          <p:cNvSpPr/>
          <p:nvPr>
            <p:ph idx="2" type="sldImg"/>
          </p:nvPr>
        </p:nvSpPr>
        <p:spPr>
          <a:xfrm>
            <a:off x="960115" y="1143000"/>
            <a:ext cx="493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4" name="Google Shape;864;g88acf5e063_1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To answer this question, we conducted an experiment to understand the model performance drop versus speedup and show the tradeoff here.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This Figure is for BERT base model, the red dotted line shows F1 score at each layer.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Note that the first few lower layers, the scores only drop a bit. This is verifies our previous argument that lower layer has less dependence and thus removing the dependence won’t affect model performance too much.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The blue dotted line shows speedup. Decomposing at upper layers gives more speedup but sacrifices more performance.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Layer 9 or 10 would be good starting points for decomposition depending on the actual task.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 DeFormer also allows fine-tuning by choosing different layers to decompose.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65" name="Google Shape;865;g88acf5e063_1_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:notes"/>
          <p:cNvSpPr/>
          <p:nvPr>
            <p:ph idx="2" type="sldImg"/>
          </p:nvPr>
        </p:nvSpPr>
        <p:spPr>
          <a:xfrm>
            <a:off x="960115" y="1143000"/>
            <a:ext cx="493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" name="Google Shape;4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I</a:t>
            </a:r>
            <a:r>
              <a:rPr lang="en-US"/>
              <a:t>n recent years, b</a:t>
            </a:r>
            <a:r>
              <a:rPr lang="en-US"/>
              <a:t>ig Transformer models have gained huge success for many NLP tasks. However, the models are growing larger and larger, which cause significant resource challenges in de</a:t>
            </a:r>
            <a:r>
              <a:rPr lang="en-US"/>
              <a:t>ployment.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There are two major problems for these big models.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First, the runtime latency is high due to large amounts of computation. For example, on a flagship smartphone, it takes as much as 10s to answer just one question using a BERT QA model.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Second, inference in big models lead to high runtime memory footprint. For instance, running a BERT QA model on a GPU consumes &gt;half GB of memory for one question.</a:t>
            </a:r>
            <a:endParaRPr/>
          </a:p>
        </p:txBody>
      </p:sp>
      <p:sp>
        <p:nvSpPr>
          <p:cNvPr id="46" name="Google Shape;46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88599c6053_1_43:notes"/>
          <p:cNvSpPr/>
          <p:nvPr>
            <p:ph idx="2" type="sldImg"/>
          </p:nvPr>
        </p:nvSpPr>
        <p:spPr>
          <a:xfrm>
            <a:off x="960115" y="1143000"/>
            <a:ext cx="493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2" name="Google Shape;882;g88599c6053_1_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Lastly, I’d like to conclude the talk with the following takeaways: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The main idea of </a:t>
            </a:r>
            <a:r>
              <a:rPr lang="en-US"/>
              <a:t>DeFormer </a:t>
            </a:r>
            <a:r>
              <a:rPr lang="en-US"/>
              <a:t>is the use of a simple decompose technique, ...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Additionally, ...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Importantly, ...</a:t>
            </a:r>
            <a:endParaRPr/>
          </a:p>
        </p:txBody>
      </p:sp>
      <p:sp>
        <p:nvSpPr>
          <p:cNvPr id="883" name="Google Shape;883;g88599c6053_1_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88acf5e063_2_0:notes"/>
          <p:cNvSpPr/>
          <p:nvPr>
            <p:ph idx="2" type="sldImg"/>
          </p:nvPr>
        </p:nvSpPr>
        <p:spPr>
          <a:xfrm>
            <a:off x="960115" y="1143000"/>
            <a:ext cx="493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88acf5e063_2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 how can we reduce the runtime latency and memory footprint? One approach is to use compression techniques </a:t>
            </a:r>
            <a:r>
              <a:rPr lang="en-US"/>
              <a:t>to make big models smaller</a:t>
            </a:r>
            <a:r>
              <a:rPr lang="en-US"/>
              <a:t>. For example, you can use distillation to transfer knowledge from the big models to smaller ones. Recent examples include DistillBERT and TinyBERT.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However, this approach often requires expensive pre-training of the smaller models before fine-tuning.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Instead, we want to ask: is there an orthogonal approach to run models faster but</a:t>
            </a:r>
            <a:r>
              <a:rPr lang="en-US"/>
              <a:t> </a:t>
            </a:r>
            <a:r>
              <a:rPr lang="en-US"/>
              <a:t>avoid repeated pre-training?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Before we answer the question, let’s understand why Transformers are slow for QA tasks</a:t>
            </a:r>
            <a:endParaRPr/>
          </a:p>
        </p:txBody>
      </p:sp>
      <p:sp>
        <p:nvSpPr>
          <p:cNvPr id="80" name="Google Shape;80;g88acf5e063_2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8599c6053_0_719:notes"/>
          <p:cNvSpPr/>
          <p:nvPr>
            <p:ph idx="2" type="sldImg"/>
          </p:nvPr>
        </p:nvSpPr>
        <p:spPr>
          <a:xfrm>
            <a:off x="960115" y="1143000"/>
            <a:ext cx="493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g88599c6053_0_7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Given a question and a context passage,  a Transformer model first concatenates their embeddings together</a:t>
            </a:r>
            <a:r>
              <a:rPr lang="en-US"/>
              <a:t>, then it applies full self attention over the entire sequence, and repeats this process through multiply layers.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Here we note two important things: first, the context is often much longer than the question, therefore, the building context representations dominates the computation in the layer.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Second, the context computation bottleneck exists in all the layers.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9" name="Google Shape;109;g88599c6053_0_7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88acf5e063_1_73:notes"/>
          <p:cNvSpPr/>
          <p:nvPr>
            <p:ph idx="2" type="sldImg"/>
          </p:nvPr>
        </p:nvSpPr>
        <p:spPr>
          <a:xfrm>
            <a:off x="960115" y="1143000"/>
            <a:ext cx="493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g88acf5e063_1_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So how can we reduce this context bottleneck?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If we somehow eliminate having to compute context representations during runtime then we can remove this bottleneck entirely.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In fact this is doable because in most QA settings the context is available to us offline. It is the question that arrives runtime.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If we can compute these representations in an offline manner, then we can save big.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We do know that processing the context should depend on the question.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But we can ask: how much of this question dependence is necessary? For example, do we need this in all layers?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99" name="Google Shape;199;g88acf5e063_1_7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88acf5e063_6_0:notes"/>
          <p:cNvSpPr/>
          <p:nvPr>
            <p:ph idx="2" type="sldImg"/>
          </p:nvPr>
        </p:nvSpPr>
        <p:spPr>
          <a:xfrm>
            <a:off x="960115" y="1143000"/>
            <a:ext cx="493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g88acf5e063_6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Let’s consider a question and its context processed through some self-attention layer k.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Suppose in this layer the context representations depend on the question.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This means if we change the question then the context representations should change.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So if we use a different question Q2 and the context representations vary a lot, then the question dependence is high.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88" name="Google Shape;288;g88acf5e063_6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88acf5e063_8_354:notes"/>
          <p:cNvSpPr/>
          <p:nvPr>
            <p:ph idx="2" type="sldImg"/>
          </p:nvPr>
        </p:nvSpPr>
        <p:spPr>
          <a:xfrm>
            <a:off x="960115" y="1143000"/>
            <a:ext cx="493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5" name="Google Shape;355;g88acf5e063_8_3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Conversely, i</a:t>
            </a:r>
            <a:r>
              <a:rPr lang="en-US"/>
              <a:t>f the question dependence is low, a different question won’t change the context representations too much.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For example, for a question Q3,  if the context representations are similar, there is less question dependence. </a:t>
            </a:r>
            <a:endParaRPr/>
          </a:p>
        </p:txBody>
      </p:sp>
      <p:sp>
        <p:nvSpPr>
          <p:cNvPr id="356" name="Google Shape;356;g88acf5e063_8_35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88acf5e063_7_139:notes"/>
          <p:cNvSpPr/>
          <p:nvPr>
            <p:ph idx="2" type="sldImg"/>
          </p:nvPr>
        </p:nvSpPr>
        <p:spPr>
          <a:xfrm>
            <a:off x="960115" y="1143000"/>
            <a:ext cx="493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3" name="Google Shape;423;g88acf5e063_7_1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We measure the question dependence for each layer as how the context representations change for different questions.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And compute an average metric called representation variance at.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This plots shows the value of this measure for different layers in BERT base model.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Higher values in y-axis mean higher dependence and vice versa.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Y</a:t>
            </a:r>
            <a:r>
              <a:rPr lang="en-US"/>
              <a:t>ou can see the variance is much smaller in the lower layers compared to upper layers, which says context representations are less dependent on the question in the lower layers.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This means, in the lower layers we can get away with processing the context independent of the question.</a:t>
            </a:r>
            <a:endParaRPr/>
          </a:p>
        </p:txBody>
      </p:sp>
      <p:sp>
        <p:nvSpPr>
          <p:cNvPr id="424" name="Google Shape;424;g88acf5e063_7_13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88acf5e063_1_545:notes"/>
          <p:cNvSpPr/>
          <p:nvPr>
            <p:ph idx="2" type="sldImg"/>
          </p:nvPr>
        </p:nvSpPr>
        <p:spPr>
          <a:xfrm>
            <a:off x="960115" y="1143000"/>
            <a:ext cx="493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7" name="Google Shape;437;g88acf5e063_1_5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W</a:t>
            </a:r>
            <a:r>
              <a:rPr lang="en-US"/>
              <a:t>hich is to say, we can decompose the dependence in lower layers.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In particular, given a question and a context, in the lower layers, we apply self-attention over the question and  the context individually.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The context processing now can be pushed offline, and we save the context representations from the </a:t>
            </a:r>
            <a:r>
              <a:rPr lang="en-US"/>
              <a:t>layer k</a:t>
            </a:r>
            <a:r>
              <a:rPr lang="en-US"/>
              <a:t>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In the runtime, we can just look up the k-th layer context representations we saved, and join them with the k-th layer question representations, and process them together at upper layers as the same as the original model.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In this way, the upper layers can still create effective question and context representations by applying full self-attention as before.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We call this approach as DeFormer which stands for decomposed Transformer.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Note that Deformer only makes minimal changes to the Transformer, which means we can reuse the pre-trained Transformer weights, and requires no additional pre-training.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DeFormer can effectively speedup the inference as we will show later in the experiments. But the speedup comes with model accuracy loss due to missing information in the lower layers.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38" name="Google Shape;438;g88acf5e063_1_54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143000" y="935302"/>
            <a:ext cx="6858000" cy="198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143000" y="3001698"/>
            <a:ext cx="6858000" cy="13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6286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028950" y="5296958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113771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628650" y="1171586"/>
            <a:ext cx="7886700" cy="3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6286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028950" y="5296958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115116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28650" y="1159092"/>
            <a:ext cx="7886700" cy="3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•"/>
              <a:defRPr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•"/>
              <a:defRPr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286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028950" y="5296958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5" Type="http://schemas.openxmlformats.org/officeDocument/2006/relationships/image" Target="../media/image7.png"/><Relationship Id="rId6" Type="http://schemas.openxmlformats.org/officeDocument/2006/relationships/image" Target="../media/image11.jpg"/><Relationship Id="rId7" Type="http://schemas.openxmlformats.org/officeDocument/2006/relationships/image" Target="../media/image30.jpg"/><Relationship Id="rId8" Type="http://schemas.openxmlformats.org/officeDocument/2006/relationships/image" Target="../media/image1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comments" Target="../comments/comment1.xml"/><Relationship Id="rId4" Type="http://schemas.openxmlformats.org/officeDocument/2006/relationships/image" Target="../media/image24.png"/><Relationship Id="rId5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2.png"/><Relationship Id="rId4" Type="http://schemas.openxmlformats.org/officeDocument/2006/relationships/image" Target="../media/image31.png"/><Relationship Id="rId5" Type="http://schemas.openxmlformats.org/officeDocument/2006/relationships/image" Target="../media/image23.png"/><Relationship Id="rId6" Type="http://schemas.openxmlformats.org/officeDocument/2006/relationships/image" Target="../media/image2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Relationship Id="rId4" Type="http://schemas.openxmlformats.org/officeDocument/2006/relationships/image" Target="../media/image26.png"/><Relationship Id="rId5" Type="http://schemas.openxmlformats.org/officeDocument/2006/relationships/image" Target="../media/image2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1.png"/><Relationship Id="rId7" Type="http://schemas.openxmlformats.org/officeDocument/2006/relationships/image" Target="../media/image6.png"/><Relationship Id="rId8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png"/><Relationship Id="rId4" Type="http://schemas.openxmlformats.org/officeDocument/2006/relationships/image" Target="../media/image9.png"/><Relationship Id="rId5" Type="http://schemas.openxmlformats.org/officeDocument/2006/relationships/image" Target="../media/image18.png"/><Relationship Id="rId6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Relationship Id="rId6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4967" y="4583577"/>
            <a:ext cx="3294063" cy="627063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4"/>
          <p:cNvSpPr txBox="1"/>
          <p:nvPr>
            <p:ph type="ctrTitle"/>
          </p:nvPr>
        </p:nvSpPr>
        <p:spPr>
          <a:xfrm>
            <a:off x="1330950" y="326094"/>
            <a:ext cx="6482100" cy="97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eorgia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DeFormer: Decomposing Pre-trained Transformers for Faster Question Answering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" name="Google Shape;34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7349" y="1304094"/>
            <a:ext cx="2989293" cy="1311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20972" y="2796773"/>
            <a:ext cx="918600" cy="918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6" name="Google Shape;36;p4"/>
          <p:cNvPicPr preferRelativeResize="0"/>
          <p:nvPr/>
        </p:nvPicPr>
        <p:blipFill rotWithShape="1">
          <a:blip r:embed="rId6">
            <a:alphaModFix/>
          </a:blip>
          <a:srcRect b="0" l="1625" r="1625" t="0"/>
          <a:stretch/>
        </p:blipFill>
        <p:spPr>
          <a:xfrm>
            <a:off x="6677226" y="2781329"/>
            <a:ext cx="918600" cy="949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7" name="Google Shape;37;p4"/>
          <p:cNvPicPr preferRelativeResize="0"/>
          <p:nvPr/>
        </p:nvPicPr>
        <p:blipFill rotWithShape="1">
          <a:blip r:embed="rId7">
            <a:alphaModFix/>
          </a:blip>
          <a:srcRect b="228" l="0" r="0" t="228"/>
          <a:stretch/>
        </p:blipFill>
        <p:spPr>
          <a:xfrm>
            <a:off x="4805438" y="2798875"/>
            <a:ext cx="918600" cy="914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8" name="Google Shape;38;p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38475" y="2798875"/>
            <a:ext cx="918600" cy="918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9" name="Google Shape;39;p4"/>
          <p:cNvSpPr txBox="1"/>
          <p:nvPr/>
        </p:nvSpPr>
        <p:spPr>
          <a:xfrm>
            <a:off x="1604875" y="3896975"/>
            <a:ext cx="1150800" cy="62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Qingqing 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Cao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4"/>
          <p:cNvSpPr txBox="1"/>
          <p:nvPr/>
        </p:nvSpPr>
        <p:spPr>
          <a:xfrm>
            <a:off x="3122375" y="3901175"/>
            <a:ext cx="1150800" cy="62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Harsh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Trivedi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4"/>
          <p:cNvSpPr txBox="1"/>
          <p:nvPr/>
        </p:nvSpPr>
        <p:spPr>
          <a:xfrm>
            <a:off x="4335075" y="3896975"/>
            <a:ext cx="1892100" cy="62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Aruna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Balasubramanian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4"/>
          <p:cNvSpPr txBox="1"/>
          <p:nvPr/>
        </p:nvSpPr>
        <p:spPr>
          <a:xfrm>
            <a:off x="6190475" y="3896975"/>
            <a:ext cx="1892100" cy="62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Niranjan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Balasubramanian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13"/>
          <p:cNvSpPr/>
          <p:nvPr/>
        </p:nvSpPr>
        <p:spPr>
          <a:xfrm>
            <a:off x="1770500" y="1263111"/>
            <a:ext cx="2335500" cy="1376400"/>
          </a:xfrm>
          <a:prstGeom prst="rect">
            <a:avLst/>
          </a:prstGeom>
          <a:noFill/>
          <a:ln cap="flat" cmpd="sng" w="19050">
            <a:solidFill>
              <a:srgbClr val="3D85C6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13"/>
          <p:cNvSpPr/>
          <p:nvPr/>
        </p:nvSpPr>
        <p:spPr>
          <a:xfrm>
            <a:off x="5514550" y="1276983"/>
            <a:ext cx="2335500" cy="1376400"/>
          </a:xfrm>
          <a:prstGeom prst="rect">
            <a:avLst/>
          </a:prstGeom>
          <a:noFill/>
          <a:ln cap="flat" cmpd="sng" w="19050">
            <a:solidFill>
              <a:srgbClr val="3D85C6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2" name="Google Shape;572;p13"/>
          <p:cNvGrpSpPr/>
          <p:nvPr/>
        </p:nvGrpSpPr>
        <p:grpSpPr>
          <a:xfrm>
            <a:off x="1839596" y="1317900"/>
            <a:ext cx="2224784" cy="471662"/>
            <a:chOff x="5213050" y="1525000"/>
            <a:chExt cx="3041400" cy="424500"/>
          </a:xfrm>
        </p:grpSpPr>
        <p:sp>
          <p:nvSpPr>
            <p:cNvPr id="573" name="Google Shape;573;p13"/>
            <p:cNvSpPr/>
            <p:nvPr/>
          </p:nvSpPr>
          <p:spPr>
            <a:xfrm>
              <a:off x="5372100" y="1774325"/>
              <a:ext cx="340500" cy="128100"/>
            </a:xfrm>
            <a:prstGeom prst="roundRect">
              <a:avLst>
                <a:gd fmla="val 16667" name="adj"/>
              </a:avLst>
            </a:prstGeom>
            <a:solidFill>
              <a:srgbClr val="D9D2E9"/>
            </a:solidFill>
            <a:ln cap="flat" cmpd="sng" w="9525">
              <a:solidFill>
                <a:srgbClr val="8E7CC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13"/>
            <p:cNvSpPr/>
            <p:nvPr/>
          </p:nvSpPr>
          <p:spPr>
            <a:xfrm>
              <a:off x="5712525" y="1774327"/>
              <a:ext cx="340500" cy="128100"/>
            </a:xfrm>
            <a:prstGeom prst="roundRect">
              <a:avLst>
                <a:gd fmla="val 16667" name="adj"/>
              </a:avLst>
            </a:prstGeom>
            <a:solidFill>
              <a:srgbClr val="D9D2E9"/>
            </a:solidFill>
            <a:ln cap="flat" cmpd="sng" w="9525">
              <a:solidFill>
                <a:srgbClr val="8E7CC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13"/>
            <p:cNvSpPr/>
            <p:nvPr/>
          </p:nvSpPr>
          <p:spPr>
            <a:xfrm>
              <a:off x="6052925" y="1774327"/>
              <a:ext cx="340500" cy="128100"/>
            </a:xfrm>
            <a:prstGeom prst="roundRect">
              <a:avLst>
                <a:gd fmla="val 16667" name="adj"/>
              </a:avLst>
            </a:prstGeom>
            <a:solidFill>
              <a:srgbClr val="D9D2E9"/>
            </a:solidFill>
            <a:ln cap="flat" cmpd="sng" w="9525">
              <a:solidFill>
                <a:srgbClr val="8E7CC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576" name="Google Shape;576;p13"/>
            <p:cNvCxnSpPr>
              <a:stCxn id="573" idx="0"/>
              <a:endCxn id="574" idx="0"/>
            </p:cNvCxnSpPr>
            <p:nvPr/>
          </p:nvCxnSpPr>
          <p:spPr>
            <a:xfrm flipH="1" rot="-5400000">
              <a:off x="5712300" y="1604375"/>
              <a:ext cx="600" cy="340500"/>
            </a:xfrm>
            <a:prstGeom prst="curvedConnector3">
              <a:avLst>
                <a:gd fmla="val -39687500" name="adj1"/>
              </a:avLst>
            </a:prstGeom>
            <a:noFill/>
            <a:ln cap="flat" cmpd="sng" w="9525">
              <a:solidFill>
                <a:srgbClr val="8E7CC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77" name="Google Shape;577;p13"/>
            <p:cNvSpPr/>
            <p:nvPr/>
          </p:nvSpPr>
          <p:spPr>
            <a:xfrm>
              <a:off x="6393350" y="1774327"/>
              <a:ext cx="340500" cy="128100"/>
            </a:xfrm>
            <a:prstGeom prst="roundRect">
              <a:avLst>
                <a:gd fmla="val 16667" name="adj"/>
              </a:avLst>
            </a:prstGeom>
            <a:solidFill>
              <a:srgbClr val="D9EAD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13"/>
            <p:cNvSpPr/>
            <p:nvPr/>
          </p:nvSpPr>
          <p:spPr>
            <a:xfrm>
              <a:off x="6733750" y="1774326"/>
              <a:ext cx="340500" cy="128100"/>
            </a:xfrm>
            <a:prstGeom prst="roundRect">
              <a:avLst>
                <a:gd fmla="val 16667" name="adj"/>
              </a:avLst>
            </a:prstGeom>
            <a:solidFill>
              <a:srgbClr val="D9EAD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579" name="Google Shape;579;p13"/>
            <p:cNvCxnSpPr>
              <a:stCxn id="575" idx="0"/>
              <a:endCxn id="580" idx="0"/>
            </p:cNvCxnSpPr>
            <p:nvPr/>
          </p:nvCxnSpPr>
          <p:spPr>
            <a:xfrm flipH="1" rot="-5400000">
              <a:off x="6733475" y="1264027"/>
              <a:ext cx="600" cy="1021200"/>
            </a:xfrm>
            <a:prstGeom prst="curvedConnector3">
              <a:avLst>
                <a:gd fmla="val -39687568" name="adj1"/>
              </a:avLst>
            </a:prstGeom>
            <a:noFill/>
            <a:ln cap="flat" cmpd="sng" w="9525">
              <a:solidFill>
                <a:srgbClr val="E0666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1" name="Google Shape;581;p13"/>
            <p:cNvCxnSpPr>
              <a:stCxn id="574" idx="0"/>
              <a:endCxn id="577" idx="0"/>
            </p:cNvCxnSpPr>
            <p:nvPr/>
          </p:nvCxnSpPr>
          <p:spPr>
            <a:xfrm flipH="1" rot="-5400000">
              <a:off x="6222825" y="1434277"/>
              <a:ext cx="600" cy="680700"/>
            </a:xfrm>
            <a:prstGeom prst="curvedConnector3">
              <a:avLst>
                <a:gd fmla="val -39687534" name="adj1"/>
              </a:avLst>
            </a:prstGeom>
            <a:noFill/>
            <a:ln cap="flat" cmpd="sng" w="9525">
              <a:solidFill>
                <a:srgbClr val="E0666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2" name="Google Shape;582;p13"/>
            <p:cNvCxnSpPr>
              <a:stCxn id="577" idx="0"/>
              <a:endCxn id="580" idx="0"/>
            </p:cNvCxnSpPr>
            <p:nvPr/>
          </p:nvCxnSpPr>
          <p:spPr>
            <a:xfrm flipH="1" rot="-5400000">
              <a:off x="6903650" y="1434277"/>
              <a:ext cx="600" cy="680700"/>
            </a:xfrm>
            <a:prstGeom prst="curvedConnector3">
              <a:avLst>
                <a:gd fmla="val -39687534" name="adj1"/>
              </a:avLst>
            </a:prstGeom>
            <a:noFill/>
            <a:ln cap="flat" cmpd="sng" w="9525">
              <a:solidFill>
                <a:srgbClr val="6AA84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3" name="Google Shape;583;p13"/>
            <p:cNvCxnSpPr>
              <a:stCxn id="574" idx="0"/>
              <a:endCxn id="578" idx="0"/>
            </p:cNvCxnSpPr>
            <p:nvPr/>
          </p:nvCxnSpPr>
          <p:spPr>
            <a:xfrm flipH="1" rot="-5400000">
              <a:off x="6393075" y="1264027"/>
              <a:ext cx="600" cy="1021200"/>
            </a:xfrm>
            <a:prstGeom prst="curvedConnector3">
              <a:avLst>
                <a:gd fmla="val -39687602" name="adj1"/>
              </a:avLst>
            </a:prstGeom>
            <a:noFill/>
            <a:ln cap="flat" cmpd="sng" w="9525">
              <a:solidFill>
                <a:srgbClr val="E0666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4" name="Google Shape;584;p13"/>
            <p:cNvCxnSpPr>
              <a:stCxn id="574" idx="0"/>
              <a:endCxn id="575" idx="0"/>
            </p:cNvCxnSpPr>
            <p:nvPr/>
          </p:nvCxnSpPr>
          <p:spPr>
            <a:xfrm flipH="1" rot="-5400000">
              <a:off x="6052725" y="1604377"/>
              <a:ext cx="600" cy="340500"/>
            </a:xfrm>
            <a:prstGeom prst="curvedConnector3">
              <a:avLst>
                <a:gd fmla="val -39687500" name="adj1"/>
              </a:avLst>
            </a:prstGeom>
            <a:noFill/>
            <a:ln cap="flat" cmpd="sng" w="9525">
              <a:solidFill>
                <a:srgbClr val="8E7CC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5" name="Google Shape;585;p13"/>
            <p:cNvCxnSpPr>
              <a:stCxn id="573" idx="0"/>
              <a:endCxn id="575" idx="0"/>
            </p:cNvCxnSpPr>
            <p:nvPr/>
          </p:nvCxnSpPr>
          <p:spPr>
            <a:xfrm flipH="1" rot="-5400000">
              <a:off x="5882400" y="1434275"/>
              <a:ext cx="600" cy="680700"/>
            </a:xfrm>
            <a:prstGeom prst="curvedConnector3">
              <a:avLst>
                <a:gd fmla="val -39687500" name="adj1"/>
              </a:avLst>
            </a:prstGeom>
            <a:noFill/>
            <a:ln cap="flat" cmpd="sng" w="9525">
              <a:solidFill>
                <a:srgbClr val="8E7CC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80" name="Google Shape;580;p13"/>
            <p:cNvSpPr/>
            <p:nvPr/>
          </p:nvSpPr>
          <p:spPr>
            <a:xfrm>
              <a:off x="7074175" y="1774327"/>
              <a:ext cx="340500" cy="128100"/>
            </a:xfrm>
            <a:prstGeom prst="roundRect">
              <a:avLst>
                <a:gd fmla="val 16667" name="adj"/>
              </a:avLst>
            </a:prstGeom>
            <a:solidFill>
              <a:srgbClr val="D9EAD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13"/>
            <p:cNvSpPr/>
            <p:nvPr/>
          </p:nvSpPr>
          <p:spPr>
            <a:xfrm>
              <a:off x="7414575" y="1774327"/>
              <a:ext cx="340500" cy="128100"/>
            </a:xfrm>
            <a:prstGeom prst="roundRect">
              <a:avLst>
                <a:gd fmla="val 16667" name="adj"/>
              </a:avLst>
            </a:prstGeom>
            <a:solidFill>
              <a:srgbClr val="D9EAD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13"/>
            <p:cNvSpPr/>
            <p:nvPr/>
          </p:nvSpPr>
          <p:spPr>
            <a:xfrm>
              <a:off x="7754975" y="1774327"/>
              <a:ext cx="340500" cy="128100"/>
            </a:xfrm>
            <a:prstGeom prst="roundRect">
              <a:avLst>
                <a:gd fmla="val 16667" name="adj"/>
              </a:avLst>
            </a:prstGeom>
            <a:solidFill>
              <a:srgbClr val="D9EAD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588" name="Google Shape;588;p13"/>
            <p:cNvCxnSpPr>
              <a:stCxn id="578" idx="0"/>
              <a:endCxn id="586" idx="0"/>
            </p:cNvCxnSpPr>
            <p:nvPr/>
          </p:nvCxnSpPr>
          <p:spPr>
            <a:xfrm flipH="1" rot="-5400000">
              <a:off x="7244050" y="1434276"/>
              <a:ext cx="600" cy="680700"/>
            </a:xfrm>
            <a:prstGeom prst="curvedConnector3">
              <a:avLst>
                <a:gd fmla="val -39687500" name="adj1"/>
              </a:avLst>
            </a:prstGeom>
            <a:noFill/>
            <a:ln cap="flat" cmpd="sng" w="9525">
              <a:solidFill>
                <a:srgbClr val="6AA84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9" name="Google Shape;589;p13"/>
            <p:cNvCxnSpPr>
              <a:stCxn id="580" idx="0"/>
              <a:endCxn id="587" idx="0"/>
            </p:cNvCxnSpPr>
            <p:nvPr/>
          </p:nvCxnSpPr>
          <p:spPr>
            <a:xfrm flipH="1" rot="-5400000">
              <a:off x="7584475" y="1434277"/>
              <a:ext cx="600" cy="680700"/>
            </a:xfrm>
            <a:prstGeom prst="curvedConnector3">
              <a:avLst>
                <a:gd fmla="val -39687500" name="adj1"/>
              </a:avLst>
            </a:prstGeom>
            <a:noFill/>
            <a:ln cap="flat" cmpd="sng" w="9525">
              <a:solidFill>
                <a:srgbClr val="6AA84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90" name="Google Shape;590;p13"/>
            <p:cNvSpPr/>
            <p:nvPr/>
          </p:nvSpPr>
          <p:spPr>
            <a:xfrm>
              <a:off x="5213050" y="1525000"/>
              <a:ext cx="3041400" cy="424500"/>
            </a:xfrm>
            <a:prstGeom prst="roundRect">
              <a:avLst>
                <a:gd fmla="val 16667" name="adj"/>
              </a:avLst>
            </a:prstGeom>
            <a:solidFill>
              <a:srgbClr val="F4CCCC">
                <a:alpha val="59780"/>
              </a:srgbClr>
            </a:solidFill>
            <a:ln cap="flat" cmpd="sng" w="9525">
              <a:solidFill>
                <a:srgbClr val="E0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1" name="Google Shape;591;p13"/>
          <p:cNvSpPr txBox="1"/>
          <p:nvPr>
            <p:ph type="title"/>
          </p:nvPr>
        </p:nvSpPr>
        <p:spPr>
          <a:xfrm>
            <a:off x="457200" y="113778"/>
            <a:ext cx="8517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/>
              <a:t>Fine-tuning </a:t>
            </a:r>
            <a:r>
              <a:rPr lang="en-US"/>
              <a:t>DeFormer with Auxiliary Supervision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13"/>
          <p:cNvSpPr txBox="1"/>
          <p:nvPr>
            <p:ph idx="10" type="dt"/>
          </p:nvPr>
        </p:nvSpPr>
        <p:spPr>
          <a:xfrm>
            <a:off x="6286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Stony Brook University</a:t>
            </a:r>
            <a:endParaRPr/>
          </a:p>
        </p:txBody>
      </p:sp>
      <p:sp>
        <p:nvSpPr>
          <p:cNvPr id="593" name="Google Shape;593;p13"/>
          <p:cNvSpPr txBox="1"/>
          <p:nvPr>
            <p:ph idx="11" type="ftr"/>
          </p:nvPr>
        </p:nvSpPr>
        <p:spPr>
          <a:xfrm>
            <a:off x="3028950" y="5296958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DeFormer, ACL 2020</a:t>
            </a:r>
            <a:endParaRPr/>
          </a:p>
        </p:txBody>
      </p:sp>
      <p:sp>
        <p:nvSpPr>
          <p:cNvPr id="594" name="Google Shape;594;p13"/>
          <p:cNvSpPr txBox="1"/>
          <p:nvPr>
            <p:ph idx="12" type="sldNum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595" name="Google Shape;595;p13"/>
          <p:cNvGrpSpPr/>
          <p:nvPr/>
        </p:nvGrpSpPr>
        <p:grpSpPr>
          <a:xfrm>
            <a:off x="6659856" y="1883824"/>
            <a:ext cx="54900" cy="162598"/>
            <a:chOff x="4206240" y="2121408"/>
            <a:chExt cx="54900" cy="146340"/>
          </a:xfrm>
        </p:grpSpPr>
        <p:sp>
          <p:nvSpPr>
            <p:cNvPr id="596" name="Google Shape;596;p13"/>
            <p:cNvSpPr/>
            <p:nvPr/>
          </p:nvSpPr>
          <p:spPr>
            <a:xfrm>
              <a:off x="4206240" y="2121408"/>
              <a:ext cx="54900" cy="549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13"/>
            <p:cNvSpPr/>
            <p:nvPr/>
          </p:nvSpPr>
          <p:spPr>
            <a:xfrm>
              <a:off x="4206240" y="2212848"/>
              <a:ext cx="54900" cy="549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598" name="Google Shape;598;p13"/>
          <p:cNvCxnSpPr>
            <a:stCxn id="599" idx="0"/>
            <a:endCxn id="600" idx="2"/>
          </p:cNvCxnSpPr>
          <p:nvPr/>
        </p:nvCxnSpPr>
        <p:spPr>
          <a:xfrm rot="10800000">
            <a:off x="6682299" y="1040111"/>
            <a:ext cx="0" cy="277800"/>
          </a:xfrm>
          <a:prstGeom prst="straightConnector1">
            <a:avLst/>
          </a:prstGeom>
          <a:noFill/>
          <a:ln cap="flat" cmpd="sng" w="19050">
            <a:solidFill>
              <a:srgbClr val="888888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601" name="Google Shape;601;p13"/>
          <p:cNvGrpSpPr/>
          <p:nvPr/>
        </p:nvGrpSpPr>
        <p:grpSpPr>
          <a:xfrm>
            <a:off x="5569907" y="1317911"/>
            <a:ext cx="2224784" cy="471662"/>
            <a:chOff x="5213050" y="1525000"/>
            <a:chExt cx="3041400" cy="424500"/>
          </a:xfrm>
        </p:grpSpPr>
        <p:sp>
          <p:nvSpPr>
            <p:cNvPr id="602" name="Google Shape;602;p13"/>
            <p:cNvSpPr/>
            <p:nvPr/>
          </p:nvSpPr>
          <p:spPr>
            <a:xfrm>
              <a:off x="5372100" y="1774325"/>
              <a:ext cx="340500" cy="128100"/>
            </a:xfrm>
            <a:prstGeom prst="roundRect">
              <a:avLst>
                <a:gd fmla="val 16667" name="adj"/>
              </a:avLst>
            </a:prstGeom>
            <a:solidFill>
              <a:srgbClr val="D9D2E9"/>
            </a:solidFill>
            <a:ln cap="flat" cmpd="sng" w="9525">
              <a:solidFill>
                <a:srgbClr val="8E7CC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13"/>
            <p:cNvSpPr/>
            <p:nvPr/>
          </p:nvSpPr>
          <p:spPr>
            <a:xfrm>
              <a:off x="5712525" y="1774327"/>
              <a:ext cx="340500" cy="128100"/>
            </a:xfrm>
            <a:prstGeom prst="roundRect">
              <a:avLst>
                <a:gd fmla="val 16667" name="adj"/>
              </a:avLst>
            </a:prstGeom>
            <a:solidFill>
              <a:srgbClr val="D9D2E9"/>
            </a:solidFill>
            <a:ln cap="flat" cmpd="sng" w="9525">
              <a:solidFill>
                <a:srgbClr val="8E7CC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13"/>
            <p:cNvSpPr/>
            <p:nvPr/>
          </p:nvSpPr>
          <p:spPr>
            <a:xfrm>
              <a:off x="6052925" y="1774327"/>
              <a:ext cx="340500" cy="128100"/>
            </a:xfrm>
            <a:prstGeom prst="roundRect">
              <a:avLst>
                <a:gd fmla="val 16667" name="adj"/>
              </a:avLst>
            </a:prstGeom>
            <a:solidFill>
              <a:srgbClr val="D9D2E9"/>
            </a:solidFill>
            <a:ln cap="flat" cmpd="sng" w="9525">
              <a:solidFill>
                <a:srgbClr val="8E7CC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605" name="Google Shape;605;p13"/>
            <p:cNvCxnSpPr>
              <a:stCxn id="602" idx="0"/>
              <a:endCxn id="603" idx="0"/>
            </p:cNvCxnSpPr>
            <p:nvPr/>
          </p:nvCxnSpPr>
          <p:spPr>
            <a:xfrm flipH="1" rot="-5400000">
              <a:off x="5712300" y="1604375"/>
              <a:ext cx="600" cy="340500"/>
            </a:xfrm>
            <a:prstGeom prst="curvedConnector3">
              <a:avLst>
                <a:gd fmla="val -39687500" name="adj1"/>
              </a:avLst>
            </a:prstGeom>
            <a:noFill/>
            <a:ln cap="flat" cmpd="sng" w="9525">
              <a:solidFill>
                <a:srgbClr val="8E7CC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06" name="Google Shape;606;p13"/>
            <p:cNvSpPr/>
            <p:nvPr/>
          </p:nvSpPr>
          <p:spPr>
            <a:xfrm>
              <a:off x="6393350" y="1774327"/>
              <a:ext cx="340500" cy="128100"/>
            </a:xfrm>
            <a:prstGeom prst="roundRect">
              <a:avLst>
                <a:gd fmla="val 16667" name="adj"/>
              </a:avLst>
            </a:prstGeom>
            <a:solidFill>
              <a:srgbClr val="D9EAD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13"/>
            <p:cNvSpPr/>
            <p:nvPr/>
          </p:nvSpPr>
          <p:spPr>
            <a:xfrm>
              <a:off x="6733750" y="1774326"/>
              <a:ext cx="340500" cy="128100"/>
            </a:xfrm>
            <a:prstGeom prst="roundRect">
              <a:avLst>
                <a:gd fmla="val 16667" name="adj"/>
              </a:avLst>
            </a:prstGeom>
            <a:solidFill>
              <a:srgbClr val="D9EAD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608" name="Google Shape;608;p13"/>
            <p:cNvCxnSpPr>
              <a:stCxn id="604" idx="0"/>
              <a:endCxn id="609" idx="0"/>
            </p:cNvCxnSpPr>
            <p:nvPr/>
          </p:nvCxnSpPr>
          <p:spPr>
            <a:xfrm flipH="1" rot="-5400000">
              <a:off x="6733475" y="1264027"/>
              <a:ext cx="600" cy="1021200"/>
            </a:xfrm>
            <a:prstGeom prst="curvedConnector3">
              <a:avLst>
                <a:gd fmla="val -39687568" name="adj1"/>
              </a:avLst>
            </a:prstGeom>
            <a:noFill/>
            <a:ln cap="flat" cmpd="sng" w="9525">
              <a:solidFill>
                <a:srgbClr val="E0666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0" name="Google Shape;610;p13"/>
            <p:cNvCxnSpPr>
              <a:stCxn id="603" idx="0"/>
              <a:endCxn id="606" idx="0"/>
            </p:cNvCxnSpPr>
            <p:nvPr/>
          </p:nvCxnSpPr>
          <p:spPr>
            <a:xfrm flipH="1" rot="-5400000">
              <a:off x="6222825" y="1434277"/>
              <a:ext cx="600" cy="680700"/>
            </a:xfrm>
            <a:prstGeom prst="curvedConnector3">
              <a:avLst>
                <a:gd fmla="val -39687534" name="adj1"/>
              </a:avLst>
            </a:prstGeom>
            <a:noFill/>
            <a:ln cap="flat" cmpd="sng" w="9525">
              <a:solidFill>
                <a:srgbClr val="E0666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1" name="Google Shape;611;p13"/>
            <p:cNvCxnSpPr>
              <a:stCxn id="606" idx="0"/>
              <a:endCxn id="609" idx="0"/>
            </p:cNvCxnSpPr>
            <p:nvPr/>
          </p:nvCxnSpPr>
          <p:spPr>
            <a:xfrm flipH="1" rot="-5400000">
              <a:off x="6903650" y="1434277"/>
              <a:ext cx="600" cy="680700"/>
            </a:xfrm>
            <a:prstGeom prst="curvedConnector3">
              <a:avLst>
                <a:gd fmla="val -39687534" name="adj1"/>
              </a:avLst>
            </a:prstGeom>
            <a:noFill/>
            <a:ln cap="flat" cmpd="sng" w="9525">
              <a:solidFill>
                <a:srgbClr val="6AA84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2" name="Google Shape;612;p13"/>
            <p:cNvCxnSpPr>
              <a:stCxn id="603" idx="0"/>
              <a:endCxn id="607" idx="0"/>
            </p:cNvCxnSpPr>
            <p:nvPr/>
          </p:nvCxnSpPr>
          <p:spPr>
            <a:xfrm flipH="1" rot="-5400000">
              <a:off x="6393075" y="1264027"/>
              <a:ext cx="600" cy="1021200"/>
            </a:xfrm>
            <a:prstGeom prst="curvedConnector3">
              <a:avLst>
                <a:gd fmla="val -39687602" name="adj1"/>
              </a:avLst>
            </a:prstGeom>
            <a:noFill/>
            <a:ln cap="flat" cmpd="sng" w="9525">
              <a:solidFill>
                <a:srgbClr val="E0666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3" name="Google Shape;613;p13"/>
            <p:cNvCxnSpPr>
              <a:stCxn id="603" idx="0"/>
              <a:endCxn id="604" idx="0"/>
            </p:cNvCxnSpPr>
            <p:nvPr/>
          </p:nvCxnSpPr>
          <p:spPr>
            <a:xfrm flipH="1" rot="-5400000">
              <a:off x="6052725" y="1604377"/>
              <a:ext cx="600" cy="340500"/>
            </a:xfrm>
            <a:prstGeom prst="curvedConnector3">
              <a:avLst>
                <a:gd fmla="val -39687500" name="adj1"/>
              </a:avLst>
            </a:prstGeom>
            <a:noFill/>
            <a:ln cap="flat" cmpd="sng" w="9525">
              <a:solidFill>
                <a:srgbClr val="8E7CC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4" name="Google Shape;614;p13"/>
            <p:cNvCxnSpPr>
              <a:stCxn id="602" idx="0"/>
              <a:endCxn id="604" idx="0"/>
            </p:cNvCxnSpPr>
            <p:nvPr/>
          </p:nvCxnSpPr>
          <p:spPr>
            <a:xfrm flipH="1" rot="-5400000">
              <a:off x="5882400" y="1434275"/>
              <a:ext cx="600" cy="680700"/>
            </a:xfrm>
            <a:prstGeom prst="curvedConnector3">
              <a:avLst>
                <a:gd fmla="val -39687500" name="adj1"/>
              </a:avLst>
            </a:prstGeom>
            <a:noFill/>
            <a:ln cap="flat" cmpd="sng" w="9525">
              <a:solidFill>
                <a:srgbClr val="8E7CC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09" name="Google Shape;609;p13"/>
            <p:cNvSpPr/>
            <p:nvPr/>
          </p:nvSpPr>
          <p:spPr>
            <a:xfrm>
              <a:off x="7074175" y="1774327"/>
              <a:ext cx="340500" cy="128100"/>
            </a:xfrm>
            <a:prstGeom prst="roundRect">
              <a:avLst>
                <a:gd fmla="val 16667" name="adj"/>
              </a:avLst>
            </a:prstGeom>
            <a:solidFill>
              <a:srgbClr val="D9EAD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13"/>
            <p:cNvSpPr/>
            <p:nvPr/>
          </p:nvSpPr>
          <p:spPr>
            <a:xfrm>
              <a:off x="7414575" y="1774327"/>
              <a:ext cx="340500" cy="128100"/>
            </a:xfrm>
            <a:prstGeom prst="roundRect">
              <a:avLst>
                <a:gd fmla="val 16667" name="adj"/>
              </a:avLst>
            </a:prstGeom>
            <a:solidFill>
              <a:srgbClr val="D9EAD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13"/>
            <p:cNvSpPr/>
            <p:nvPr/>
          </p:nvSpPr>
          <p:spPr>
            <a:xfrm>
              <a:off x="7754975" y="1774327"/>
              <a:ext cx="340500" cy="128100"/>
            </a:xfrm>
            <a:prstGeom prst="roundRect">
              <a:avLst>
                <a:gd fmla="val 16667" name="adj"/>
              </a:avLst>
            </a:prstGeom>
            <a:solidFill>
              <a:srgbClr val="D9EAD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617" name="Google Shape;617;p13"/>
            <p:cNvCxnSpPr>
              <a:stCxn id="607" idx="0"/>
              <a:endCxn id="615" idx="0"/>
            </p:cNvCxnSpPr>
            <p:nvPr/>
          </p:nvCxnSpPr>
          <p:spPr>
            <a:xfrm flipH="1" rot="-5400000">
              <a:off x="7244050" y="1434276"/>
              <a:ext cx="600" cy="680700"/>
            </a:xfrm>
            <a:prstGeom prst="curvedConnector3">
              <a:avLst>
                <a:gd fmla="val -39687500" name="adj1"/>
              </a:avLst>
            </a:prstGeom>
            <a:noFill/>
            <a:ln cap="flat" cmpd="sng" w="9525">
              <a:solidFill>
                <a:srgbClr val="6AA84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8" name="Google Shape;618;p13"/>
            <p:cNvCxnSpPr>
              <a:stCxn id="609" idx="0"/>
              <a:endCxn id="616" idx="0"/>
            </p:cNvCxnSpPr>
            <p:nvPr/>
          </p:nvCxnSpPr>
          <p:spPr>
            <a:xfrm flipH="1" rot="-5400000">
              <a:off x="7584475" y="1434277"/>
              <a:ext cx="600" cy="680700"/>
            </a:xfrm>
            <a:prstGeom prst="curvedConnector3">
              <a:avLst>
                <a:gd fmla="val -39687500" name="adj1"/>
              </a:avLst>
            </a:prstGeom>
            <a:noFill/>
            <a:ln cap="flat" cmpd="sng" w="9525">
              <a:solidFill>
                <a:srgbClr val="6AA84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99" name="Google Shape;599;p13"/>
            <p:cNvSpPr/>
            <p:nvPr/>
          </p:nvSpPr>
          <p:spPr>
            <a:xfrm>
              <a:off x="5213050" y="1525000"/>
              <a:ext cx="3041400" cy="424500"/>
            </a:xfrm>
            <a:prstGeom prst="roundRect">
              <a:avLst>
                <a:gd fmla="val 16667" name="adj"/>
              </a:avLst>
            </a:prstGeom>
            <a:solidFill>
              <a:srgbClr val="F4CCCC">
                <a:alpha val="59780"/>
              </a:srgbClr>
            </a:solidFill>
            <a:ln cap="flat" cmpd="sng" w="9525">
              <a:solidFill>
                <a:srgbClr val="E0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9" name="Google Shape;619;p13"/>
          <p:cNvGrpSpPr/>
          <p:nvPr/>
        </p:nvGrpSpPr>
        <p:grpSpPr>
          <a:xfrm>
            <a:off x="5572720" y="2120105"/>
            <a:ext cx="2224784" cy="471662"/>
            <a:chOff x="5213050" y="1506500"/>
            <a:chExt cx="3041400" cy="424500"/>
          </a:xfrm>
        </p:grpSpPr>
        <p:sp>
          <p:nvSpPr>
            <p:cNvPr id="620" name="Google Shape;620;p13"/>
            <p:cNvSpPr/>
            <p:nvPr/>
          </p:nvSpPr>
          <p:spPr>
            <a:xfrm>
              <a:off x="5372100" y="1774325"/>
              <a:ext cx="340500" cy="128100"/>
            </a:xfrm>
            <a:prstGeom prst="roundRect">
              <a:avLst>
                <a:gd fmla="val 16667" name="adj"/>
              </a:avLst>
            </a:prstGeom>
            <a:solidFill>
              <a:srgbClr val="D9D2E9"/>
            </a:solidFill>
            <a:ln cap="flat" cmpd="sng" w="9525">
              <a:solidFill>
                <a:srgbClr val="8E7CC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13"/>
            <p:cNvSpPr/>
            <p:nvPr/>
          </p:nvSpPr>
          <p:spPr>
            <a:xfrm>
              <a:off x="5712525" y="1774327"/>
              <a:ext cx="340500" cy="128100"/>
            </a:xfrm>
            <a:prstGeom prst="roundRect">
              <a:avLst>
                <a:gd fmla="val 16667" name="adj"/>
              </a:avLst>
            </a:prstGeom>
            <a:solidFill>
              <a:srgbClr val="D9D2E9"/>
            </a:solidFill>
            <a:ln cap="flat" cmpd="sng" w="9525">
              <a:solidFill>
                <a:srgbClr val="8E7CC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13"/>
            <p:cNvSpPr/>
            <p:nvPr/>
          </p:nvSpPr>
          <p:spPr>
            <a:xfrm>
              <a:off x="6052925" y="1774327"/>
              <a:ext cx="340500" cy="128100"/>
            </a:xfrm>
            <a:prstGeom prst="roundRect">
              <a:avLst>
                <a:gd fmla="val 16667" name="adj"/>
              </a:avLst>
            </a:prstGeom>
            <a:solidFill>
              <a:srgbClr val="D9D2E9"/>
            </a:solidFill>
            <a:ln cap="flat" cmpd="sng" w="9525">
              <a:solidFill>
                <a:srgbClr val="8E7CC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623" name="Google Shape;623;p13"/>
            <p:cNvCxnSpPr>
              <a:stCxn id="620" idx="0"/>
              <a:endCxn id="621" idx="0"/>
            </p:cNvCxnSpPr>
            <p:nvPr/>
          </p:nvCxnSpPr>
          <p:spPr>
            <a:xfrm flipH="1" rot="-5400000">
              <a:off x="5712300" y="1604375"/>
              <a:ext cx="600" cy="340500"/>
            </a:xfrm>
            <a:prstGeom prst="curvedConnector3">
              <a:avLst>
                <a:gd fmla="val -39687500" name="adj1"/>
              </a:avLst>
            </a:prstGeom>
            <a:noFill/>
            <a:ln cap="flat" cmpd="sng" w="9525">
              <a:solidFill>
                <a:srgbClr val="8E7CC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24" name="Google Shape;624;p13"/>
            <p:cNvSpPr/>
            <p:nvPr/>
          </p:nvSpPr>
          <p:spPr>
            <a:xfrm>
              <a:off x="6393350" y="1774327"/>
              <a:ext cx="340500" cy="128100"/>
            </a:xfrm>
            <a:prstGeom prst="roundRect">
              <a:avLst>
                <a:gd fmla="val 16667" name="adj"/>
              </a:avLst>
            </a:prstGeom>
            <a:solidFill>
              <a:srgbClr val="D9EAD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13"/>
            <p:cNvSpPr/>
            <p:nvPr/>
          </p:nvSpPr>
          <p:spPr>
            <a:xfrm>
              <a:off x="6733750" y="1774326"/>
              <a:ext cx="340500" cy="128100"/>
            </a:xfrm>
            <a:prstGeom prst="roundRect">
              <a:avLst>
                <a:gd fmla="val 16667" name="adj"/>
              </a:avLst>
            </a:prstGeom>
            <a:solidFill>
              <a:srgbClr val="D9EAD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626" name="Google Shape;626;p13"/>
            <p:cNvCxnSpPr>
              <a:stCxn id="622" idx="0"/>
              <a:endCxn id="627" idx="0"/>
            </p:cNvCxnSpPr>
            <p:nvPr/>
          </p:nvCxnSpPr>
          <p:spPr>
            <a:xfrm flipH="1" rot="-5400000">
              <a:off x="6733475" y="1264027"/>
              <a:ext cx="600" cy="1021200"/>
            </a:xfrm>
            <a:prstGeom prst="curvedConnector3">
              <a:avLst>
                <a:gd fmla="val -39687568" name="adj1"/>
              </a:avLst>
            </a:prstGeom>
            <a:noFill/>
            <a:ln cap="flat" cmpd="sng" w="9525">
              <a:solidFill>
                <a:srgbClr val="E0666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8" name="Google Shape;628;p13"/>
            <p:cNvCxnSpPr>
              <a:stCxn id="621" idx="0"/>
              <a:endCxn id="624" idx="0"/>
            </p:cNvCxnSpPr>
            <p:nvPr/>
          </p:nvCxnSpPr>
          <p:spPr>
            <a:xfrm flipH="1" rot="-5400000">
              <a:off x="6222825" y="1434277"/>
              <a:ext cx="600" cy="680700"/>
            </a:xfrm>
            <a:prstGeom prst="curvedConnector3">
              <a:avLst>
                <a:gd fmla="val -39687534" name="adj1"/>
              </a:avLst>
            </a:prstGeom>
            <a:noFill/>
            <a:ln cap="flat" cmpd="sng" w="9525">
              <a:solidFill>
                <a:srgbClr val="E0666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9" name="Google Shape;629;p13"/>
            <p:cNvCxnSpPr>
              <a:stCxn id="624" idx="0"/>
              <a:endCxn id="627" idx="0"/>
            </p:cNvCxnSpPr>
            <p:nvPr/>
          </p:nvCxnSpPr>
          <p:spPr>
            <a:xfrm flipH="1" rot="-5400000">
              <a:off x="6903650" y="1434277"/>
              <a:ext cx="600" cy="680700"/>
            </a:xfrm>
            <a:prstGeom prst="curvedConnector3">
              <a:avLst>
                <a:gd fmla="val -39687534" name="adj1"/>
              </a:avLst>
            </a:prstGeom>
            <a:noFill/>
            <a:ln cap="flat" cmpd="sng" w="9525">
              <a:solidFill>
                <a:srgbClr val="6AA84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0" name="Google Shape;630;p13"/>
            <p:cNvCxnSpPr>
              <a:stCxn id="621" idx="0"/>
              <a:endCxn id="625" idx="0"/>
            </p:cNvCxnSpPr>
            <p:nvPr/>
          </p:nvCxnSpPr>
          <p:spPr>
            <a:xfrm flipH="1" rot="-5400000">
              <a:off x="6393075" y="1264027"/>
              <a:ext cx="600" cy="1021200"/>
            </a:xfrm>
            <a:prstGeom prst="curvedConnector3">
              <a:avLst>
                <a:gd fmla="val -39687603" name="adj1"/>
              </a:avLst>
            </a:prstGeom>
            <a:noFill/>
            <a:ln cap="flat" cmpd="sng" w="9525">
              <a:solidFill>
                <a:srgbClr val="E0666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1" name="Google Shape;631;p13"/>
            <p:cNvCxnSpPr>
              <a:stCxn id="621" idx="0"/>
              <a:endCxn id="622" idx="0"/>
            </p:cNvCxnSpPr>
            <p:nvPr/>
          </p:nvCxnSpPr>
          <p:spPr>
            <a:xfrm flipH="1" rot="-5400000">
              <a:off x="6052725" y="1604377"/>
              <a:ext cx="600" cy="340500"/>
            </a:xfrm>
            <a:prstGeom prst="curvedConnector3">
              <a:avLst>
                <a:gd fmla="val -39687500" name="adj1"/>
              </a:avLst>
            </a:prstGeom>
            <a:noFill/>
            <a:ln cap="flat" cmpd="sng" w="9525">
              <a:solidFill>
                <a:srgbClr val="8E7CC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2" name="Google Shape;632;p13"/>
            <p:cNvCxnSpPr>
              <a:stCxn id="620" idx="0"/>
              <a:endCxn id="622" idx="0"/>
            </p:cNvCxnSpPr>
            <p:nvPr/>
          </p:nvCxnSpPr>
          <p:spPr>
            <a:xfrm flipH="1" rot="-5400000">
              <a:off x="5882400" y="1434275"/>
              <a:ext cx="600" cy="680700"/>
            </a:xfrm>
            <a:prstGeom prst="curvedConnector3">
              <a:avLst>
                <a:gd fmla="val -39687500" name="adj1"/>
              </a:avLst>
            </a:prstGeom>
            <a:noFill/>
            <a:ln cap="flat" cmpd="sng" w="9525">
              <a:solidFill>
                <a:srgbClr val="8E7CC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27" name="Google Shape;627;p13"/>
            <p:cNvSpPr/>
            <p:nvPr/>
          </p:nvSpPr>
          <p:spPr>
            <a:xfrm>
              <a:off x="7074175" y="1774327"/>
              <a:ext cx="340500" cy="128100"/>
            </a:xfrm>
            <a:prstGeom prst="roundRect">
              <a:avLst>
                <a:gd fmla="val 16667" name="adj"/>
              </a:avLst>
            </a:prstGeom>
            <a:solidFill>
              <a:srgbClr val="D9EAD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13"/>
            <p:cNvSpPr/>
            <p:nvPr/>
          </p:nvSpPr>
          <p:spPr>
            <a:xfrm>
              <a:off x="7414575" y="1774327"/>
              <a:ext cx="340500" cy="128100"/>
            </a:xfrm>
            <a:prstGeom prst="roundRect">
              <a:avLst>
                <a:gd fmla="val 16667" name="adj"/>
              </a:avLst>
            </a:prstGeom>
            <a:solidFill>
              <a:srgbClr val="D9EAD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13"/>
            <p:cNvSpPr/>
            <p:nvPr/>
          </p:nvSpPr>
          <p:spPr>
            <a:xfrm>
              <a:off x="7754975" y="1774327"/>
              <a:ext cx="340500" cy="128100"/>
            </a:xfrm>
            <a:prstGeom prst="roundRect">
              <a:avLst>
                <a:gd fmla="val 16667" name="adj"/>
              </a:avLst>
            </a:prstGeom>
            <a:solidFill>
              <a:srgbClr val="D9EAD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635" name="Google Shape;635;p13"/>
            <p:cNvCxnSpPr>
              <a:stCxn id="625" idx="0"/>
              <a:endCxn id="633" idx="0"/>
            </p:cNvCxnSpPr>
            <p:nvPr/>
          </p:nvCxnSpPr>
          <p:spPr>
            <a:xfrm flipH="1" rot="-5400000">
              <a:off x="7244050" y="1434276"/>
              <a:ext cx="600" cy="680700"/>
            </a:xfrm>
            <a:prstGeom prst="curvedConnector3">
              <a:avLst>
                <a:gd fmla="val -39687500" name="adj1"/>
              </a:avLst>
            </a:prstGeom>
            <a:noFill/>
            <a:ln cap="flat" cmpd="sng" w="9525">
              <a:solidFill>
                <a:srgbClr val="6AA84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6" name="Google Shape;636;p13"/>
            <p:cNvCxnSpPr>
              <a:stCxn id="627" idx="0"/>
              <a:endCxn id="634" idx="0"/>
            </p:cNvCxnSpPr>
            <p:nvPr/>
          </p:nvCxnSpPr>
          <p:spPr>
            <a:xfrm flipH="1" rot="-5400000">
              <a:off x="7584475" y="1434277"/>
              <a:ext cx="600" cy="680700"/>
            </a:xfrm>
            <a:prstGeom prst="curvedConnector3">
              <a:avLst>
                <a:gd fmla="val -39687500" name="adj1"/>
              </a:avLst>
            </a:prstGeom>
            <a:noFill/>
            <a:ln cap="flat" cmpd="sng" w="9525">
              <a:solidFill>
                <a:srgbClr val="6AA84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37" name="Google Shape;637;p13"/>
            <p:cNvSpPr/>
            <p:nvPr/>
          </p:nvSpPr>
          <p:spPr>
            <a:xfrm>
              <a:off x="5213050" y="1506500"/>
              <a:ext cx="3041400" cy="424500"/>
            </a:xfrm>
            <a:prstGeom prst="roundRect">
              <a:avLst>
                <a:gd fmla="val 16667" name="adj"/>
              </a:avLst>
            </a:prstGeom>
            <a:solidFill>
              <a:srgbClr val="F4CCCC">
                <a:alpha val="59780"/>
              </a:srgbClr>
            </a:solidFill>
            <a:ln cap="flat" cmpd="sng" w="9525">
              <a:solidFill>
                <a:srgbClr val="E0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8" name="Google Shape;638;p13"/>
          <p:cNvGrpSpPr/>
          <p:nvPr/>
        </p:nvGrpSpPr>
        <p:grpSpPr>
          <a:xfrm>
            <a:off x="5572730" y="2719148"/>
            <a:ext cx="690012" cy="471662"/>
            <a:chOff x="2717800" y="2697480"/>
            <a:chExt cx="1080000" cy="424500"/>
          </a:xfrm>
        </p:grpSpPr>
        <p:sp>
          <p:nvSpPr>
            <p:cNvPr id="639" name="Google Shape;639;p13"/>
            <p:cNvSpPr/>
            <p:nvPr/>
          </p:nvSpPr>
          <p:spPr>
            <a:xfrm>
              <a:off x="2747188" y="2961227"/>
              <a:ext cx="340500" cy="125100"/>
            </a:xfrm>
            <a:prstGeom prst="roundRect">
              <a:avLst>
                <a:gd fmla="val 16667" name="adj"/>
              </a:avLst>
            </a:prstGeom>
            <a:solidFill>
              <a:srgbClr val="D9D2E9"/>
            </a:solidFill>
            <a:ln cap="flat" cmpd="sng" w="9525">
              <a:solidFill>
                <a:srgbClr val="8E7CC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13"/>
            <p:cNvSpPr/>
            <p:nvPr/>
          </p:nvSpPr>
          <p:spPr>
            <a:xfrm>
              <a:off x="3087588" y="2961152"/>
              <a:ext cx="340500" cy="125100"/>
            </a:xfrm>
            <a:prstGeom prst="roundRect">
              <a:avLst>
                <a:gd fmla="val 16667" name="adj"/>
              </a:avLst>
            </a:prstGeom>
            <a:solidFill>
              <a:srgbClr val="D9D2E9"/>
            </a:solidFill>
            <a:ln cap="flat" cmpd="sng" w="9525">
              <a:solidFill>
                <a:srgbClr val="8E7CC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13"/>
            <p:cNvSpPr/>
            <p:nvPr/>
          </p:nvSpPr>
          <p:spPr>
            <a:xfrm>
              <a:off x="3427988" y="2961152"/>
              <a:ext cx="340500" cy="125100"/>
            </a:xfrm>
            <a:prstGeom prst="roundRect">
              <a:avLst>
                <a:gd fmla="val 16667" name="adj"/>
              </a:avLst>
            </a:prstGeom>
            <a:solidFill>
              <a:srgbClr val="D9D2E9"/>
            </a:solidFill>
            <a:ln cap="flat" cmpd="sng" w="9525">
              <a:solidFill>
                <a:srgbClr val="8E7CC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642" name="Google Shape;642;p13"/>
            <p:cNvCxnSpPr>
              <a:stCxn id="639" idx="0"/>
              <a:endCxn id="640" idx="0"/>
            </p:cNvCxnSpPr>
            <p:nvPr/>
          </p:nvCxnSpPr>
          <p:spPr>
            <a:xfrm flipH="1" rot="-5400000">
              <a:off x="3087388" y="2791277"/>
              <a:ext cx="600" cy="340500"/>
            </a:xfrm>
            <a:prstGeom prst="curvedConnector3">
              <a:avLst>
                <a:gd fmla="val -39700000" name="adj1"/>
              </a:avLst>
            </a:prstGeom>
            <a:noFill/>
            <a:ln cap="flat" cmpd="sng" w="9525">
              <a:solidFill>
                <a:srgbClr val="8E7CC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3" name="Google Shape;643;p13"/>
            <p:cNvCxnSpPr>
              <a:stCxn id="640" idx="0"/>
              <a:endCxn id="641" idx="0"/>
            </p:cNvCxnSpPr>
            <p:nvPr/>
          </p:nvCxnSpPr>
          <p:spPr>
            <a:xfrm flipH="1" rot="-5400000">
              <a:off x="3427788" y="2791202"/>
              <a:ext cx="600" cy="340500"/>
            </a:xfrm>
            <a:prstGeom prst="curvedConnector3">
              <a:avLst>
                <a:gd fmla="val -39687500" name="adj1"/>
              </a:avLst>
            </a:prstGeom>
            <a:noFill/>
            <a:ln cap="flat" cmpd="sng" w="9525">
              <a:solidFill>
                <a:srgbClr val="8E7CC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4" name="Google Shape;644;p13"/>
            <p:cNvCxnSpPr>
              <a:stCxn id="639" idx="0"/>
              <a:endCxn id="641" idx="0"/>
            </p:cNvCxnSpPr>
            <p:nvPr/>
          </p:nvCxnSpPr>
          <p:spPr>
            <a:xfrm flipH="1" rot="-5400000">
              <a:off x="3257638" y="2621027"/>
              <a:ext cx="600" cy="681000"/>
            </a:xfrm>
            <a:prstGeom prst="curvedConnector3">
              <a:avLst>
                <a:gd fmla="val -39699966" name="adj1"/>
              </a:avLst>
            </a:prstGeom>
            <a:noFill/>
            <a:ln cap="flat" cmpd="sng" w="9525">
              <a:solidFill>
                <a:srgbClr val="8E7CC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45" name="Google Shape;645;p13"/>
            <p:cNvSpPr/>
            <p:nvPr/>
          </p:nvSpPr>
          <p:spPr>
            <a:xfrm>
              <a:off x="2717800" y="2697480"/>
              <a:ext cx="1080000" cy="424500"/>
            </a:xfrm>
            <a:prstGeom prst="roundRect">
              <a:avLst>
                <a:gd fmla="val 16667" name="adj"/>
              </a:avLst>
            </a:prstGeom>
            <a:solidFill>
              <a:srgbClr val="F4CCCC">
                <a:alpha val="59780"/>
              </a:srgbClr>
            </a:solidFill>
            <a:ln cap="flat" cmpd="sng" w="9525">
              <a:solidFill>
                <a:srgbClr val="E0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6" name="Google Shape;646;p13"/>
          <p:cNvGrpSpPr/>
          <p:nvPr/>
        </p:nvGrpSpPr>
        <p:grpSpPr>
          <a:xfrm>
            <a:off x="6554843" y="2719176"/>
            <a:ext cx="1231958" cy="471662"/>
            <a:chOff x="3965975" y="2690350"/>
            <a:chExt cx="1792200" cy="424500"/>
          </a:xfrm>
        </p:grpSpPr>
        <p:sp>
          <p:nvSpPr>
            <p:cNvPr id="647" name="Google Shape;647;p13"/>
            <p:cNvSpPr/>
            <p:nvPr/>
          </p:nvSpPr>
          <p:spPr>
            <a:xfrm>
              <a:off x="4011063" y="2967551"/>
              <a:ext cx="340500" cy="125100"/>
            </a:xfrm>
            <a:prstGeom prst="roundRect">
              <a:avLst>
                <a:gd fmla="val 16667" name="adj"/>
              </a:avLst>
            </a:prstGeom>
            <a:solidFill>
              <a:srgbClr val="D9EAD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13"/>
            <p:cNvSpPr/>
            <p:nvPr/>
          </p:nvSpPr>
          <p:spPr>
            <a:xfrm>
              <a:off x="4351463" y="2967551"/>
              <a:ext cx="340500" cy="125100"/>
            </a:xfrm>
            <a:prstGeom prst="roundRect">
              <a:avLst>
                <a:gd fmla="val 16667" name="adj"/>
              </a:avLst>
            </a:prstGeom>
            <a:solidFill>
              <a:srgbClr val="D9EAD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13"/>
            <p:cNvSpPr/>
            <p:nvPr/>
          </p:nvSpPr>
          <p:spPr>
            <a:xfrm>
              <a:off x="4691888" y="2967977"/>
              <a:ext cx="340500" cy="124800"/>
            </a:xfrm>
            <a:prstGeom prst="roundRect">
              <a:avLst>
                <a:gd fmla="val 16667" name="adj"/>
              </a:avLst>
            </a:prstGeom>
            <a:solidFill>
              <a:srgbClr val="D9EAD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13"/>
            <p:cNvSpPr/>
            <p:nvPr/>
          </p:nvSpPr>
          <p:spPr>
            <a:xfrm>
              <a:off x="5032288" y="2967551"/>
              <a:ext cx="340500" cy="125100"/>
            </a:xfrm>
            <a:prstGeom prst="roundRect">
              <a:avLst>
                <a:gd fmla="val 16667" name="adj"/>
              </a:avLst>
            </a:prstGeom>
            <a:solidFill>
              <a:srgbClr val="D9EAD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13"/>
            <p:cNvSpPr/>
            <p:nvPr/>
          </p:nvSpPr>
          <p:spPr>
            <a:xfrm>
              <a:off x="5372688" y="2967977"/>
              <a:ext cx="340500" cy="124800"/>
            </a:xfrm>
            <a:prstGeom prst="roundRect">
              <a:avLst>
                <a:gd fmla="val 16667" name="adj"/>
              </a:avLst>
            </a:prstGeom>
            <a:solidFill>
              <a:srgbClr val="D9EAD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652" name="Google Shape;652;p13"/>
            <p:cNvCxnSpPr>
              <a:stCxn id="647" idx="0"/>
              <a:endCxn id="649" idx="0"/>
            </p:cNvCxnSpPr>
            <p:nvPr/>
          </p:nvCxnSpPr>
          <p:spPr>
            <a:xfrm flipH="1" rot="-5400000">
              <a:off x="4521363" y="2627501"/>
              <a:ext cx="600" cy="680700"/>
            </a:xfrm>
            <a:prstGeom prst="curvedConnector3">
              <a:avLst>
                <a:gd fmla="val -39687500" name="adj1"/>
              </a:avLst>
            </a:prstGeom>
            <a:noFill/>
            <a:ln cap="flat" cmpd="sng" w="9525">
              <a:solidFill>
                <a:srgbClr val="6AA84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3" name="Google Shape;653;p13"/>
            <p:cNvCxnSpPr>
              <a:stCxn id="648" idx="0"/>
              <a:endCxn id="650" idx="0"/>
            </p:cNvCxnSpPr>
            <p:nvPr/>
          </p:nvCxnSpPr>
          <p:spPr>
            <a:xfrm flipH="1" rot="-5400000">
              <a:off x="4861763" y="2627501"/>
              <a:ext cx="600" cy="680700"/>
            </a:xfrm>
            <a:prstGeom prst="curvedConnector3">
              <a:avLst>
                <a:gd fmla="val -39687500" name="adj1"/>
              </a:avLst>
            </a:prstGeom>
            <a:noFill/>
            <a:ln cap="flat" cmpd="sng" w="9525">
              <a:solidFill>
                <a:srgbClr val="6AA84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4" name="Google Shape;654;p13"/>
            <p:cNvCxnSpPr>
              <a:stCxn id="649" idx="0"/>
              <a:endCxn id="651" idx="0"/>
            </p:cNvCxnSpPr>
            <p:nvPr/>
          </p:nvCxnSpPr>
          <p:spPr>
            <a:xfrm flipH="1" rot="-5400000">
              <a:off x="5202188" y="2627927"/>
              <a:ext cx="600" cy="680700"/>
            </a:xfrm>
            <a:prstGeom prst="curvedConnector3">
              <a:avLst>
                <a:gd fmla="val -39687500" name="adj1"/>
              </a:avLst>
            </a:prstGeom>
            <a:noFill/>
            <a:ln cap="flat" cmpd="sng" w="9525">
              <a:solidFill>
                <a:srgbClr val="6AA84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55" name="Google Shape;655;p13"/>
            <p:cNvSpPr/>
            <p:nvPr/>
          </p:nvSpPr>
          <p:spPr>
            <a:xfrm>
              <a:off x="3965975" y="2690350"/>
              <a:ext cx="1792200" cy="424500"/>
            </a:xfrm>
            <a:prstGeom prst="roundRect">
              <a:avLst>
                <a:gd fmla="val 16667" name="adj"/>
              </a:avLst>
            </a:prstGeom>
            <a:solidFill>
              <a:srgbClr val="F4CCCC">
                <a:alpha val="59780"/>
              </a:srgbClr>
            </a:solidFill>
            <a:ln cap="flat" cmpd="sng" w="9525">
              <a:solidFill>
                <a:srgbClr val="E0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6" name="Google Shape;656;p13"/>
          <p:cNvGrpSpPr/>
          <p:nvPr/>
        </p:nvGrpSpPr>
        <p:grpSpPr>
          <a:xfrm>
            <a:off x="2897279" y="1863230"/>
            <a:ext cx="54900" cy="162598"/>
            <a:chOff x="4206240" y="2121408"/>
            <a:chExt cx="54900" cy="146340"/>
          </a:xfrm>
        </p:grpSpPr>
        <p:sp>
          <p:nvSpPr>
            <p:cNvPr id="657" name="Google Shape;657;p13"/>
            <p:cNvSpPr/>
            <p:nvPr/>
          </p:nvSpPr>
          <p:spPr>
            <a:xfrm>
              <a:off x="4206240" y="2121408"/>
              <a:ext cx="54900" cy="549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13"/>
            <p:cNvSpPr/>
            <p:nvPr/>
          </p:nvSpPr>
          <p:spPr>
            <a:xfrm>
              <a:off x="4206240" y="2212848"/>
              <a:ext cx="54900" cy="549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659" name="Google Shape;659;p13"/>
          <p:cNvCxnSpPr>
            <a:stCxn id="590" idx="0"/>
          </p:cNvCxnSpPr>
          <p:nvPr/>
        </p:nvCxnSpPr>
        <p:spPr>
          <a:xfrm rot="10800000">
            <a:off x="2951988" y="1040100"/>
            <a:ext cx="0" cy="277800"/>
          </a:xfrm>
          <a:prstGeom prst="straightConnector1">
            <a:avLst/>
          </a:prstGeom>
          <a:noFill/>
          <a:ln cap="flat" cmpd="sng" w="19050">
            <a:solidFill>
              <a:srgbClr val="888888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60" name="Google Shape;660;p13"/>
          <p:cNvSpPr txBox="1"/>
          <p:nvPr/>
        </p:nvSpPr>
        <p:spPr>
          <a:xfrm>
            <a:off x="761900" y="2698575"/>
            <a:ext cx="11100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Layer k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13"/>
          <p:cNvSpPr txBox="1"/>
          <p:nvPr/>
        </p:nvSpPr>
        <p:spPr>
          <a:xfrm>
            <a:off x="761900" y="1297325"/>
            <a:ext cx="11100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Layer n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p13"/>
          <p:cNvSpPr txBox="1"/>
          <p:nvPr/>
        </p:nvSpPr>
        <p:spPr>
          <a:xfrm>
            <a:off x="762000" y="2123850"/>
            <a:ext cx="11100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Layer k+1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63" name="Google Shape;663;p13"/>
          <p:cNvGrpSpPr/>
          <p:nvPr/>
        </p:nvGrpSpPr>
        <p:grpSpPr>
          <a:xfrm>
            <a:off x="1839591" y="2118705"/>
            <a:ext cx="2224784" cy="471662"/>
            <a:chOff x="5213050" y="1506500"/>
            <a:chExt cx="3041400" cy="424500"/>
          </a:xfrm>
        </p:grpSpPr>
        <p:sp>
          <p:nvSpPr>
            <p:cNvPr id="664" name="Google Shape;664;p13"/>
            <p:cNvSpPr/>
            <p:nvPr/>
          </p:nvSpPr>
          <p:spPr>
            <a:xfrm>
              <a:off x="5372100" y="1774325"/>
              <a:ext cx="340500" cy="128100"/>
            </a:xfrm>
            <a:prstGeom prst="roundRect">
              <a:avLst>
                <a:gd fmla="val 16667" name="adj"/>
              </a:avLst>
            </a:prstGeom>
            <a:solidFill>
              <a:srgbClr val="D9D2E9"/>
            </a:solidFill>
            <a:ln cap="flat" cmpd="sng" w="9525">
              <a:solidFill>
                <a:srgbClr val="8E7CC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13"/>
            <p:cNvSpPr/>
            <p:nvPr/>
          </p:nvSpPr>
          <p:spPr>
            <a:xfrm>
              <a:off x="5712525" y="1774327"/>
              <a:ext cx="340500" cy="128100"/>
            </a:xfrm>
            <a:prstGeom prst="roundRect">
              <a:avLst>
                <a:gd fmla="val 16667" name="adj"/>
              </a:avLst>
            </a:prstGeom>
            <a:solidFill>
              <a:srgbClr val="D9D2E9"/>
            </a:solidFill>
            <a:ln cap="flat" cmpd="sng" w="9525">
              <a:solidFill>
                <a:srgbClr val="8E7CC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13"/>
            <p:cNvSpPr/>
            <p:nvPr/>
          </p:nvSpPr>
          <p:spPr>
            <a:xfrm>
              <a:off x="6052925" y="1774327"/>
              <a:ext cx="340500" cy="128100"/>
            </a:xfrm>
            <a:prstGeom prst="roundRect">
              <a:avLst>
                <a:gd fmla="val 16667" name="adj"/>
              </a:avLst>
            </a:prstGeom>
            <a:solidFill>
              <a:srgbClr val="D9D2E9"/>
            </a:solidFill>
            <a:ln cap="flat" cmpd="sng" w="9525">
              <a:solidFill>
                <a:srgbClr val="8E7CC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667" name="Google Shape;667;p13"/>
            <p:cNvCxnSpPr>
              <a:stCxn id="664" idx="0"/>
              <a:endCxn id="665" idx="0"/>
            </p:cNvCxnSpPr>
            <p:nvPr/>
          </p:nvCxnSpPr>
          <p:spPr>
            <a:xfrm flipH="1" rot="-5400000">
              <a:off x="5712300" y="1604375"/>
              <a:ext cx="600" cy="340500"/>
            </a:xfrm>
            <a:prstGeom prst="curvedConnector3">
              <a:avLst>
                <a:gd fmla="val -39687500" name="adj1"/>
              </a:avLst>
            </a:prstGeom>
            <a:noFill/>
            <a:ln cap="flat" cmpd="sng" w="9525">
              <a:solidFill>
                <a:srgbClr val="8E7CC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68" name="Google Shape;668;p13"/>
            <p:cNvSpPr/>
            <p:nvPr/>
          </p:nvSpPr>
          <p:spPr>
            <a:xfrm>
              <a:off x="6393350" y="1774327"/>
              <a:ext cx="340500" cy="128100"/>
            </a:xfrm>
            <a:prstGeom prst="roundRect">
              <a:avLst>
                <a:gd fmla="val 16667" name="adj"/>
              </a:avLst>
            </a:prstGeom>
            <a:solidFill>
              <a:srgbClr val="D9EAD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13"/>
            <p:cNvSpPr/>
            <p:nvPr/>
          </p:nvSpPr>
          <p:spPr>
            <a:xfrm>
              <a:off x="6733750" y="1774326"/>
              <a:ext cx="340500" cy="128100"/>
            </a:xfrm>
            <a:prstGeom prst="roundRect">
              <a:avLst>
                <a:gd fmla="val 16667" name="adj"/>
              </a:avLst>
            </a:prstGeom>
            <a:solidFill>
              <a:srgbClr val="D9EAD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670" name="Google Shape;670;p13"/>
            <p:cNvCxnSpPr>
              <a:stCxn id="666" idx="0"/>
              <a:endCxn id="671" idx="0"/>
            </p:cNvCxnSpPr>
            <p:nvPr/>
          </p:nvCxnSpPr>
          <p:spPr>
            <a:xfrm flipH="1" rot="-5400000">
              <a:off x="6733475" y="1264027"/>
              <a:ext cx="600" cy="1021200"/>
            </a:xfrm>
            <a:prstGeom prst="curvedConnector3">
              <a:avLst>
                <a:gd fmla="val -39687568" name="adj1"/>
              </a:avLst>
            </a:prstGeom>
            <a:noFill/>
            <a:ln cap="flat" cmpd="sng" w="9525">
              <a:solidFill>
                <a:srgbClr val="E0666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2" name="Google Shape;672;p13"/>
            <p:cNvCxnSpPr>
              <a:stCxn id="665" idx="0"/>
              <a:endCxn id="668" idx="0"/>
            </p:cNvCxnSpPr>
            <p:nvPr/>
          </p:nvCxnSpPr>
          <p:spPr>
            <a:xfrm flipH="1" rot="-5400000">
              <a:off x="6222825" y="1434277"/>
              <a:ext cx="600" cy="680700"/>
            </a:xfrm>
            <a:prstGeom prst="curvedConnector3">
              <a:avLst>
                <a:gd fmla="val -39687534" name="adj1"/>
              </a:avLst>
            </a:prstGeom>
            <a:noFill/>
            <a:ln cap="flat" cmpd="sng" w="9525">
              <a:solidFill>
                <a:srgbClr val="E0666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3" name="Google Shape;673;p13"/>
            <p:cNvCxnSpPr>
              <a:stCxn id="668" idx="0"/>
              <a:endCxn id="671" idx="0"/>
            </p:cNvCxnSpPr>
            <p:nvPr/>
          </p:nvCxnSpPr>
          <p:spPr>
            <a:xfrm flipH="1" rot="-5400000">
              <a:off x="6903650" y="1434277"/>
              <a:ext cx="600" cy="680700"/>
            </a:xfrm>
            <a:prstGeom prst="curvedConnector3">
              <a:avLst>
                <a:gd fmla="val -39687534" name="adj1"/>
              </a:avLst>
            </a:prstGeom>
            <a:noFill/>
            <a:ln cap="flat" cmpd="sng" w="9525">
              <a:solidFill>
                <a:srgbClr val="6AA84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4" name="Google Shape;674;p13"/>
            <p:cNvCxnSpPr>
              <a:stCxn id="665" idx="0"/>
              <a:endCxn id="669" idx="0"/>
            </p:cNvCxnSpPr>
            <p:nvPr/>
          </p:nvCxnSpPr>
          <p:spPr>
            <a:xfrm flipH="1" rot="-5400000">
              <a:off x="6393075" y="1264027"/>
              <a:ext cx="600" cy="1021200"/>
            </a:xfrm>
            <a:prstGeom prst="curvedConnector3">
              <a:avLst>
                <a:gd fmla="val -39687602" name="adj1"/>
              </a:avLst>
            </a:prstGeom>
            <a:noFill/>
            <a:ln cap="flat" cmpd="sng" w="9525">
              <a:solidFill>
                <a:srgbClr val="E0666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5" name="Google Shape;675;p13"/>
            <p:cNvCxnSpPr>
              <a:stCxn id="665" idx="0"/>
              <a:endCxn id="666" idx="0"/>
            </p:cNvCxnSpPr>
            <p:nvPr/>
          </p:nvCxnSpPr>
          <p:spPr>
            <a:xfrm flipH="1" rot="-5400000">
              <a:off x="6052725" y="1604377"/>
              <a:ext cx="600" cy="340500"/>
            </a:xfrm>
            <a:prstGeom prst="curvedConnector3">
              <a:avLst>
                <a:gd fmla="val -39687500" name="adj1"/>
              </a:avLst>
            </a:prstGeom>
            <a:noFill/>
            <a:ln cap="flat" cmpd="sng" w="9525">
              <a:solidFill>
                <a:srgbClr val="8E7CC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6" name="Google Shape;676;p13"/>
            <p:cNvCxnSpPr>
              <a:stCxn id="664" idx="0"/>
              <a:endCxn id="666" idx="0"/>
            </p:cNvCxnSpPr>
            <p:nvPr/>
          </p:nvCxnSpPr>
          <p:spPr>
            <a:xfrm flipH="1" rot="-5400000">
              <a:off x="5882400" y="1434275"/>
              <a:ext cx="600" cy="680700"/>
            </a:xfrm>
            <a:prstGeom prst="curvedConnector3">
              <a:avLst>
                <a:gd fmla="val -39687500" name="adj1"/>
              </a:avLst>
            </a:prstGeom>
            <a:noFill/>
            <a:ln cap="flat" cmpd="sng" w="9525">
              <a:solidFill>
                <a:srgbClr val="8E7CC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71" name="Google Shape;671;p13"/>
            <p:cNvSpPr/>
            <p:nvPr/>
          </p:nvSpPr>
          <p:spPr>
            <a:xfrm>
              <a:off x="7074175" y="1774327"/>
              <a:ext cx="340500" cy="128100"/>
            </a:xfrm>
            <a:prstGeom prst="roundRect">
              <a:avLst>
                <a:gd fmla="val 16667" name="adj"/>
              </a:avLst>
            </a:prstGeom>
            <a:solidFill>
              <a:srgbClr val="D9EAD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13"/>
            <p:cNvSpPr/>
            <p:nvPr/>
          </p:nvSpPr>
          <p:spPr>
            <a:xfrm>
              <a:off x="7414575" y="1774327"/>
              <a:ext cx="340500" cy="128100"/>
            </a:xfrm>
            <a:prstGeom prst="roundRect">
              <a:avLst>
                <a:gd fmla="val 16667" name="adj"/>
              </a:avLst>
            </a:prstGeom>
            <a:solidFill>
              <a:srgbClr val="D9EAD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13"/>
            <p:cNvSpPr/>
            <p:nvPr/>
          </p:nvSpPr>
          <p:spPr>
            <a:xfrm>
              <a:off x="7754975" y="1774327"/>
              <a:ext cx="340500" cy="128100"/>
            </a:xfrm>
            <a:prstGeom prst="roundRect">
              <a:avLst>
                <a:gd fmla="val 16667" name="adj"/>
              </a:avLst>
            </a:prstGeom>
            <a:solidFill>
              <a:srgbClr val="D9EAD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679" name="Google Shape;679;p13"/>
            <p:cNvCxnSpPr>
              <a:stCxn id="669" idx="0"/>
              <a:endCxn id="677" idx="0"/>
            </p:cNvCxnSpPr>
            <p:nvPr/>
          </p:nvCxnSpPr>
          <p:spPr>
            <a:xfrm flipH="1" rot="-5400000">
              <a:off x="7244050" y="1434276"/>
              <a:ext cx="600" cy="680700"/>
            </a:xfrm>
            <a:prstGeom prst="curvedConnector3">
              <a:avLst>
                <a:gd fmla="val -39687500" name="adj1"/>
              </a:avLst>
            </a:prstGeom>
            <a:noFill/>
            <a:ln cap="flat" cmpd="sng" w="9525">
              <a:solidFill>
                <a:srgbClr val="6AA84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0" name="Google Shape;680;p13"/>
            <p:cNvCxnSpPr>
              <a:stCxn id="671" idx="0"/>
              <a:endCxn id="678" idx="0"/>
            </p:cNvCxnSpPr>
            <p:nvPr/>
          </p:nvCxnSpPr>
          <p:spPr>
            <a:xfrm flipH="1" rot="-5400000">
              <a:off x="7584475" y="1434277"/>
              <a:ext cx="600" cy="680700"/>
            </a:xfrm>
            <a:prstGeom prst="curvedConnector3">
              <a:avLst>
                <a:gd fmla="val -39687500" name="adj1"/>
              </a:avLst>
            </a:prstGeom>
            <a:noFill/>
            <a:ln cap="flat" cmpd="sng" w="9525">
              <a:solidFill>
                <a:srgbClr val="6AA84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81" name="Google Shape;681;p13"/>
            <p:cNvSpPr/>
            <p:nvPr/>
          </p:nvSpPr>
          <p:spPr>
            <a:xfrm>
              <a:off x="5213050" y="1506500"/>
              <a:ext cx="3041400" cy="424500"/>
            </a:xfrm>
            <a:prstGeom prst="roundRect">
              <a:avLst>
                <a:gd fmla="val 16667" name="adj"/>
              </a:avLst>
            </a:prstGeom>
            <a:solidFill>
              <a:srgbClr val="F4CCCC">
                <a:alpha val="59780"/>
              </a:srgbClr>
            </a:solidFill>
            <a:ln cap="flat" cmpd="sng" w="9525">
              <a:solidFill>
                <a:srgbClr val="E0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2" name="Google Shape;682;p13"/>
          <p:cNvGrpSpPr/>
          <p:nvPr/>
        </p:nvGrpSpPr>
        <p:grpSpPr>
          <a:xfrm>
            <a:off x="1839600" y="2683247"/>
            <a:ext cx="2224784" cy="471662"/>
            <a:chOff x="5213050" y="1506500"/>
            <a:chExt cx="3041400" cy="424500"/>
          </a:xfrm>
        </p:grpSpPr>
        <p:sp>
          <p:nvSpPr>
            <p:cNvPr id="683" name="Google Shape;683;p13"/>
            <p:cNvSpPr/>
            <p:nvPr/>
          </p:nvSpPr>
          <p:spPr>
            <a:xfrm>
              <a:off x="5372100" y="1774325"/>
              <a:ext cx="340500" cy="128100"/>
            </a:xfrm>
            <a:prstGeom prst="roundRect">
              <a:avLst>
                <a:gd fmla="val 16667" name="adj"/>
              </a:avLst>
            </a:prstGeom>
            <a:solidFill>
              <a:srgbClr val="D9D2E9"/>
            </a:solidFill>
            <a:ln cap="flat" cmpd="sng" w="9525">
              <a:solidFill>
                <a:srgbClr val="8E7CC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13"/>
            <p:cNvSpPr/>
            <p:nvPr/>
          </p:nvSpPr>
          <p:spPr>
            <a:xfrm>
              <a:off x="5712525" y="1774327"/>
              <a:ext cx="340500" cy="128100"/>
            </a:xfrm>
            <a:prstGeom prst="roundRect">
              <a:avLst>
                <a:gd fmla="val 16667" name="adj"/>
              </a:avLst>
            </a:prstGeom>
            <a:solidFill>
              <a:srgbClr val="D9D2E9"/>
            </a:solidFill>
            <a:ln cap="flat" cmpd="sng" w="9525">
              <a:solidFill>
                <a:srgbClr val="8E7CC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13"/>
            <p:cNvSpPr/>
            <p:nvPr/>
          </p:nvSpPr>
          <p:spPr>
            <a:xfrm>
              <a:off x="6052925" y="1774327"/>
              <a:ext cx="340500" cy="128100"/>
            </a:xfrm>
            <a:prstGeom prst="roundRect">
              <a:avLst>
                <a:gd fmla="val 16667" name="adj"/>
              </a:avLst>
            </a:prstGeom>
            <a:solidFill>
              <a:srgbClr val="D9D2E9"/>
            </a:solidFill>
            <a:ln cap="flat" cmpd="sng" w="9525">
              <a:solidFill>
                <a:srgbClr val="8E7CC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686" name="Google Shape;686;p13"/>
            <p:cNvCxnSpPr>
              <a:stCxn id="683" idx="0"/>
              <a:endCxn id="684" idx="0"/>
            </p:cNvCxnSpPr>
            <p:nvPr/>
          </p:nvCxnSpPr>
          <p:spPr>
            <a:xfrm flipH="1" rot="-5400000">
              <a:off x="5712300" y="1604375"/>
              <a:ext cx="600" cy="340500"/>
            </a:xfrm>
            <a:prstGeom prst="curvedConnector3">
              <a:avLst>
                <a:gd fmla="val -39687500" name="adj1"/>
              </a:avLst>
            </a:prstGeom>
            <a:noFill/>
            <a:ln cap="flat" cmpd="sng" w="9525">
              <a:solidFill>
                <a:srgbClr val="8E7CC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87" name="Google Shape;687;p13"/>
            <p:cNvSpPr/>
            <p:nvPr/>
          </p:nvSpPr>
          <p:spPr>
            <a:xfrm>
              <a:off x="6393350" y="1774327"/>
              <a:ext cx="340500" cy="128100"/>
            </a:xfrm>
            <a:prstGeom prst="roundRect">
              <a:avLst>
                <a:gd fmla="val 16667" name="adj"/>
              </a:avLst>
            </a:prstGeom>
            <a:solidFill>
              <a:srgbClr val="D9EAD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13"/>
            <p:cNvSpPr/>
            <p:nvPr/>
          </p:nvSpPr>
          <p:spPr>
            <a:xfrm>
              <a:off x="6733750" y="1774326"/>
              <a:ext cx="340500" cy="128100"/>
            </a:xfrm>
            <a:prstGeom prst="roundRect">
              <a:avLst>
                <a:gd fmla="val 16667" name="adj"/>
              </a:avLst>
            </a:prstGeom>
            <a:solidFill>
              <a:srgbClr val="D9EAD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689" name="Google Shape;689;p13"/>
            <p:cNvCxnSpPr>
              <a:stCxn id="685" idx="0"/>
              <a:endCxn id="690" idx="0"/>
            </p:cNvCxnSpPr>
            <p:nvPr/>
          </p:nvCxnSpPr>
          <p:spPr>
            <a:xfrm flipH="1" rot="-5400000">
              <a:off x="6733475" y="1264027"/>
              <a:ext cx="600" cy="1021200"/>
            </a:xfrm>
            <a:prstGeom prst="curvedConnector3">
              <a:avLst>
                <a:gd fmla="val -39687568" name="adj1"/>
              </a:avLst>
            </a:prstGeom>
            <a:noFill/>
            <a:ln cap="flat" cmpd="sng" w="9525">
              <a:solidFill>
                <a:srgbClr val="E0666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1" name="Google Shape;691;p13"/>
            <p:cNvCxnSpPr>
              <a:stCxn id="684" idx="0"/>
              <a:endCxn id="687" idx="0"/>
            </p:cNvCxnSpPr>
            <p:nvPr/>
          </p:nvCxnSpPr>
          <p:spPr>
            <a:xfrm flipH="1" rot="-5400000">
              <a:off x="6222825" y="1434277"/>
              <a:ext cx="600" cy="680700"/>
            </a:xfrm>
            <a:prstGeom prst="curvedConnector3">
              <a:avLst>
                <a:gd fmla="val -39687534" name="adj1"/>
              </a:avLst>
            </a:prstGeom>
            <a:noFill/>
            <a:ln cap="flat" cmpd="sng" w="9525">
              <a:solidFill>
                <a:srgbClr val="E0666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2" name="Google Shape;692;p13"/>
            <p:cNvCxnSpPr>
              <a:stCxn id="687" idx="0"/>
              <a:endCxn id="690" idx="0"/>
            </p:cNvCxnSpPr>
            <p:nvPr/>
          </p:nvCxnSpPr>
          <p:spPr>
            <a:xfrm flipH="1" rot="-5400000">
              <a:off x="6903650" y="1434277"/>
              <a:ext cx="600" cy="680700"/>
            </a:xfrm>
            <a:prstGeom prst="curvedConnector3">
              <a:avLst>
                <a:gd fmla="val -39687534" name="adj1"/>
              </a:avLst>
            </a:prstGeom>
            <a:noFill/>
            <a:ln cap="flat" cmpd="sng" w="9525">
              <a:solidFill>
                <a:srgbClr val="6AA84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3" name="Google Shape;693;p13"/>
            <p:cNvCxnSpPr>
              <a:stCxn id="684" idx="0"/>
              <a:endCxn id="688" idx="0"/>
            </p:cNvCxnSpPr>
            <p:nvPr/>
          </p:nvCxnSpPr>
          <p:spPr>
            <a:xfrm flipH="1" rot="-5400000">
              <a:off x="6393075" y="1264027"/>
              <a:ext cx="600" cy="1021200"/>
            </a:xfrm>
            <a:prstGeom prst="curvedConnector3">
              <a:avLst>
                <a:gd fmla="val -39687602" name="adj1"/>
              </a:avLst>
            </a:prstGeom>
            <a:noFill/>
            <a:ln cap="flat" cmpd="sng" w="9525">
              <a:solidFill>
                <a:srgbClr val="E0666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4" name="Google Shape;694;p13"/>
            <p:cNvCxnSpPr>
              <a:stCxn id="684" idx="0"/>
              <a:endCxn id="685" idx="0"/>
            </p:cNvCxnSpPr>
            <p:nvPr/>
          </p:nvCxnSpPr>
          <p:spPr>
            <a:xfrm flipH="1" rot="-5400000">
              <a:off x="6052725" y="1604377"/>
              <a:ext cx="600" cy="340500"/>
            </a:xfrm>
            <a:prstGeom prst="curvedConnector3">
              <a:avLst>
                <a:gd fmla="val -39687500" name="adj1"/>
              </a:avLst>
            </a:prstGeom>
            <a:noFill/>
            <a:ln cap="flat" cmpd="sng" w="9525">
              <a:solidFill>
                <a:srgbClr val="8E7CC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5" name="Google Shape;695;p13"/>
            <p:cNvCxnSpPr>
              <a:stCxn id="683" idx="0"/>
              <a:endCxn id="685" idx="0"/>
            </p:cNvCxnSpPr>
            <p:nvPr/>
          </p:nvCxnSpPr>
          <p:spPr>
            <a:xfrm flipH="1" rot="-5400000">
              <a:off x="5882400" y="1434275"/>
              <a:ext cx="600" cy="680700"/>
            </a:xfrm>
            <a:prstGeom prst="curvedConnector3">
              <a:avLst>
                <a:gd fmla="val -39687500" name="adj1"/>
              </a:avLst>
            </a:prstGeom>
            <a:noFill/>
            <a:ln cap="flat" cmpd="sng" w="9525">
              <a:solidFill>
                <a:srgbClr val="8E7CC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90" name="Google Shape;690;p13"/>
            <p:cNvSpPr/>
            <p:nvPr/>
          </p:nvSpPr>
          <p:spPr>
            <a:xfrm>
              <a:off x="7074175" y="1774327"/>
              <a:ext cx="340500" cy="128100"/>
            </a:xfrm>
            <a:prstGeom prst="roundRect">
              <a:avLst>
                <a:gd fmla="val 16667" name="adj"/>
              </a:avLst>
            </a:prstGeom>
            <a:solidFill>
              <a:srgbClr val="D9EAD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13"/>
            <p:cNvSpPr/>
            <p:nvPr/>
          </p:nvSpPr>
          <p:spPr>
            <a:xfrm>
              <a:off x="7414575" y="1774327"/>
              <a:ext cx="340500" cy="128100"/>
            </a:xfrm>
            <a:prstGeom prst="roundRect">
              <a:avLst>
                <a:gd fmla="val 16667" name="adj"/>
              </a:avLst>
            </a:prstGeom>
            <a:solidFill>
              <a:srgbClr val="D9EAD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13"/>
            <p:cNvSpPr/>
            <p:nvPr/>
          </p:nvSpPr>
          <p:spPr>
            <a:xfrm>
              <a:off x="7754975" y="1774327"/>
              <a:ext cx="340500" cy="128100"/>
            </a:xfrm>
            <a:prstGeom prst="roundRect">
              <a:avLst>
                <a:gd fmla="val 16667" name="adj"/>
              </a:avLst>
            </a:prstGeom>
            <a:solidFill>
              <a:srgbClr val="D9EAD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698" name="Google Shape;698;p13"/>
            <p:cNvCxnSpPr>
              <a:stCxn id="688" idx="0"/>
              <a:endCxn id="696" idx="0"/>
            </p:cNvCxnSpPr>
            <p:nvPr/>
          </p:nvCxnSpPr>
          <p:spPr>
            <a:xfrm flipH="1" rot="-5400000">
              <a:off x="7244050" y="1434276"/>
              <a:ext cx="600" cy="680700"/>
            </a:xfrm>
            <a:prstGeom prst="curvedConnector3">
              <a:avLst>
                <a:gd fmla="val -39687500" name="adj1"/>
              </a:avLst>
            </a:prstGeom>
            <a:noFill/>
            <a:ln cap="flat" cmpd="sng" w="9525">
              <a:solidFill>
                <a:srgbClr val="6AA84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9" name="Google Shape;699;p13"/>
            <p:cNvCxnSpPr>
              <a:stCxn id="690" idx="0"/>
              <a:endCxn id="697" idx="0"/>
            </p:cNvCxnSpPr>
            <p:nvPr/>
          </p:nvCxnSpPr>
          <p:spPr>
            <a:xfrm flipH="1" rot="-5400000">
              <a:off x="7584475" y="1434277"/>
              <a:ext cx="600" cy="680700"/>
            </a:xfrm>
            <a:prstGeom prst="curvedConnector3">
              <a:avLst>
                <a:gd fmla="val -39687500" name="adj1"/>
              </a:avLst>
            </a:prstGeom>
            <a:noFill/>
            <a:ln cap="flat" cmpd="sng" w="9525">
              <a:solidFill>
                <a:srgbClr val="6AA84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700" name="Google Shape;700;p13"/>
            <p:cNvSpPr/>
            <p:nvPr/>
          </p:nvSpPr>
          <p:spPr>
            <a:xfrm>
              <a:off x="5213050" y="1506500"/>
              <a:ext cx="3041400" cy="424500"/>
            </a:xfrm>
            <a:prstGeom prst="roundRect">
              <a:avLst>
                <a:gd fmla="val 16667" name="adj"/>
              </a:avLst>
            </a:prstGeom>
            <a:solidFill>
              <a:srgbClr val="F4CCCC">
                <a:alpha val="59780"/>
              </a:srgbClr>
            </a:solidFill>
            <a:ln cap="flat" cmpd="sng" w="9525">
              <a:solidFill>
                <a:srgbClr val="E0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1" name="Google Shape;701;p13"/>
          <p:cNvSpPr txBox="1"/>
          <p:nvPr/>
        </p:nvSpPr>
        <p:spPr>
          <a:xfrm>
            <a:off x="2242225" y="3268775"/>
            <a:ext cx="1365000" cy="39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Transformer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13"/>
          <p:cNvSpPr txBox="1"/>
          <p:nvPr/>
        </p:nvSpPr>
        <p:spPr>
          <a:xfrm>
            <a:off x="5999800" y="3264408"/>
            <a:ext cx="1365000" cy="39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DeFormer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3" name="Google Shape;703;p13"/>
          <p:cNvSpPr/>
          <p:nvPr/>
        </p:nvSpPr>
        <p:spPr>
          <a:xfrm>
            <a:off x="4385425" y="2302090"/>
            <a:ext cx="851100" cy="3957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LRS*</a:t>
            </a:r>
            <a:endParaRPr/>
          </a:p>
        </p:txBody>
      </p:sp>
      <p:sp>
        <p:nvSpPr>
          <p:cNvPr id="704" name="Google Shape;704;p13"/>
          <p:cNvSpPr/>
          <p:nvPr/>
        </p:nvSpPr>
        <p:spPr>
          <a:xfrm>
            <a:off x="4384013" y="1204813"/>
            <a:ext cx="851100" cy="3957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KD^</a:t>
            </a:r>
            <a:endParaRPr/>
          </a:p>
        </p:txBody>
      </p:sp>
      <p:sp>
        <p:nvSpPr>
          <p:cNvPr id="705" name="Google Shape;705;p13"/>
          <p:cNvSpPr txBox="1"/>
          <p:nvPr/>
        </p:nvSpPr>
        <p:spPr>
          <a:xfrm>
            <a:off x="2807700" y="3889988"/>
            <a:ext cx="3528600" cy="3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^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knowledge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distillation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p13"/>
          <p:cNvSpPr txBox="1"/>
          <p:nvPr/>
        </p:nvSpPr>
        <p:spPr>
          <a:xfrm>
            <a:off x="2807700" y="4555375"/>
            <a:ext cx="3703500" cy="3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*layerwise representation similarity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7" name="Google Shape;70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2748" y="4372226"/>
            <a:ext cx="1620426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8" name="Google Shape;70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53400" y="3631601"/>
            <a:ext cx="851101" cy="89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4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14"/>
          <p:cNvSpPr txBox="1"/>
          <p:nvPr>
            <p:ph type="title"/>
          </p:nvPr>
        </p:nvSpPr>
        <p:spPr>
          <a:xfrm>
            <a:off x="457200" y="113771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eorgia"/>
              <a:buNone/>
            </a:pPr>
            <a:r>
              <a:rPr lang="en-US"/>
              <a:t>Evaluation</a:t>
            </a:r>
            <a:endParaRPr/>
          </a:p>
        </p:txBody>
      </p:sp>
      <p:sp>
        <p:nvSpPr>
          <p:cNvPr id="715" name="Google Shape;715;p14"/>
          <p:cNvSpPr txBox="1"/>
          <p:nvPr>
            <p:ph idx="10" type="dt"/>
          </p:nvPr>
        </p:nvSpPr>
        <p:spPr>
          <a:xfrm>
            <a:off x="6286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Stony Brook University</a:t>
            </a:r>
            <a:endParaRPr/>
          </a:p>
        </p:txBody>
      </p:sp>
      <p:sp>
        <p:nvSpPr>
          <p:cNvPr id="716" name="Google Shape;716;p14"/>
          <p:cNvSpPr txBox="1"/>
          <p:nvPr>
            <p:ph idx="11" type="ftr"/>
          </p:nvPr>
        </p:nvSpPr>
        <p:spPr>
          <a:xfrm>
            <a:off x="3028950" y="5296958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DeFormer, ACL 2020</a:t>
            </a:r>
            <a:endParaRPr/>
          </a:p>
        </p:txBody>
      </p:sp>
      <p:sp>
        <p:nvSpPr>
          <p:cNvPr id="717" name="Google Shape;717;p14"/>
          <p:cNvSpPr txBox="1"/>
          <p:nvPr>
            <p:ph idx="12" type="sldNum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8" name="Google Shape;718;p14"/>
          <p:cNvSpPr txBox="1"/>
          <p:nvPr/>
        </p:nvSpPr>
        <p:spPr>
          <a:xfrm>
            <a:off x="1530300" y="1950694"/>
            <a:ext cx="6083400" cy="7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19" name="Google Shape;719;p14"/>
          <p:cNvSpPr txBox="1"/>
          <p:nvPr/>
        </p:nvSpPr>
        <p:spPr>
          <a:xfrm>
            <a:off x="1201100" y="1256056"/>
            <a:ext cx="7065600" cy="5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●"/>
            </a:pPr>
            <a:r>
              <a:rPr lang="en-US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How effective is</a:t>
            </a:r>
            <a:r>
              <a:rPr lang="en-US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DeFormer in latency, memory and accuracy?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20" name="Google Shape;720;p14"/>
          <p:cNvSpPr txBox="1"/>
          <p:nvPr/>
        </p:nvSpPr>
        <p:spPr>
          <a:xfrm>
            <a:off x="1201100" y="2187204"/>
            <a:ext cx="6047700" cy="5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Georgia"/>
              <a:buChar char="●"/>
            </a:pPr>
            <a:r>
              <a:rPr lang="en-US" sz="1800">
                <a:solidFill>
                  <a:srgbClr val="B7B7B7"/>
                </a:solidFill>
                <a:latin typeface="Georgia"/>
                <a:ea typeface="Georgia"/>
                <a:cs typeface="Georgia"/>
                <a:sym typeface="Georgia"/>
              </a:rPr>
              <a:t>What is the impact of auxiliary supervision?</a:t>
            </a:r>
            <a:endParaRPr sz="1800">
              <a:solidFill>
                <a:srgbClr val="B7B7B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21" name="Google Shape;721;p14"/>
          <p:cNvSpPr txBox="1"/>
          <p:nvPr/>
        </p:nvSpPr>
        <p:spPr>
          <a:xfrm>
            <a:off x="1201100" y="3118361"/>
            <a:ext cx="6047700" cy="5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Georgia"/>
              <a:buChar char="●"/>
            </a:pPr>
            <a:r>
              <a:rPr lang="en-US" sz="1800">
                <a:solidFill>
                  <a:srgbClr val="B7B7B7"/>
                </a:solidFill>
                <a:latin typeface="Georgia"/>
                <a:ea typeface="Georgia"/>
                <a:cs typeface="Georgia"/>
                <a:sym typeface="Georgia"/>
              </a:rPr>
              <a:t>What is the efficiency tradeoff at different layers?</a:t>
            </a:r>
            <a:endParaRPr sz="1800">
              <a:solidFill>
                <a:srgbClr val="B7B7B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15"/>
          <p:cNvSpPr txBox="1"/>
          <p:nvPr>
            <p:ph type="title"/>
          </p:nvPr>
        </p:nvSpPr>
        <p:spPr>
          <a:xfrm>
            <a:off x="409050" y="113778"/>
            <a:ext cx="8734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eorgia"/>
              <a:buNone/>
            </a:pPr>
            <a:r>
              <a:rPr lang="en-US"/>
              <a:t>DeFormer is Faster and Memory Efficient</a:t>
            </a:r>
            <a:endParaRPr/>
          </a:p>
        </p:txBody>
      </p:sp>
      <p:sp>
        <p:nvSpPr>
          <p:cNvPr id="728" name="Google Shape;728;p15"/>
          <p:cNvSpPr txBox="1"/>
          <p:nvPr>
            <p:ph idx="10" type="dt"/>
          </p:nvPr>
        </p:nvSpPr>
        <p:spPr>
          <a:xfrm>
            <a:off x="6286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Stony Brook University</a:t>
            </a:r>
            <a:endParaRPr/>
          </a:p>
        </p:txBody>
      </p:sp>
      <p:sp>
        <p:nvSpPr>
          <p:cNvPr id="729" name="Google Shape;729;p15"/>
          <p:cNvSpPr txBox="1"/>
          <p:nvPr>
            <p:ph idx="11" type="ftr"/>
          </p:nvPr>
        </p:nvSpPr>
        <p:spPr>
          <a:xfrm>
            <a:off x="3028950" y="5296958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DeFormer, ACL 2020</a:t>
            </a:r>
            <a:endParaRPr/>
          </a:p>
        </p:txBody>
      </p:sp>
      <p:sp>
        <p:nvSpPr>
          <p:cNvPr id="730" name="Google Shape;730;p15"/>
          <p:cNvSpPr txBox="1"/>
          <p:nvPr>
            <p:ph idx="12" type="sldNum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31" name="Google Shape;731;p15"/>
          <p:cNvPicPr preferRelativeResize="0"/>
          <p:nvPr/>
        </p:nvPicPr>
        <p:blipFill rotWithShape="1">
          <a:blip r:embed="rId3">
            <a:alphaModFix/>
          </a:blip>
          <a:srcRect b="0" l="0" r="22809" t="4425"/>
          <a:stretch/>
        </p:blipFill>
        <p:spPr>
          <a:xfrm>
            <a:off x="4625325" y="1359525"/>
            <a:ext cx="4077624" cy="3057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2" name="Google Shape;732;p15"/>
          <p:cNvPicPr preferRelativeResize="0"/>
          <p:nvPr/>
        </p:nvPicPr>
        <p:blipFill rotWithShape="1">
          <a:blip r:embed="rId4">
            <a:alphaModFix/>
          </a:blip>
          <a:srcRect b="0" l="0" r="25969" t="6742"/>
          <a:stretch/>
        </p:blipFill>
        <p:spPr>
          <a:xfrm>
            <a:off x="446025" y="1359538"/>
            <a:ext cx="4077624" cy="3199075"/>
          </a:xfrm>
          <a:prstGeom prst="rect">
            <a:avLst/>
          </a:prstGeom>
          <a:noFill/>
          <a:ln>
            <a:noFill/>
          </a:ln>
        </p:spPr>
      </p:pic>
      <p:sp>
        <p:nvSpPr>
          <p:cNvPr id="733" name="Google Shape;733;p15"/>
          <p:cNvSpPr txBox="1"/>
          <p:nvPr/>
        </p:nvSpPr>
        <p:spPr>
          <a:xfrm>
            <a:off x="902700" y="4519525"/>
            <a:ext cx="3392700" cy="4791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3x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reduction in runtime latency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p15"/>
          <p:cNvSpPr txBox="1"/>
          <p:nvPr/>
        </p:nvSpPr>
        <p:spPr>
          <a:xfrm>
            <a:off x="5030825" y="4519500"/>
            <a:ext cx="3392700" cy="4791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70%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reduction in runtime memory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5" name="Google Shape;735;p15"/>
          <p:cNvSpPr/>
          <p:nvPr/>
        </p:nvSpPr>
        <p:spPr>
          <a:xfrm>
            <a:off x="2188150" y="1540472"/>
            <a:ext cx="988500" cy="291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6" name="Google Shape;736;p15"/>
          <p:cNvSpPr/>
          <p:nvPr/>
        </p:nvSpPr>
        <p:spPr>
          <a:xfrm>
            <a:off x="3176655" y="1553425"/>
            <a:ext cx="1347000" cy="291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7" name="Google Shape;737;p15"/>
          <p:cNvSpPr/>
          <p:nvPr/>
        </p:nvSpPr>
        <p:spPr>
          <a:xfrm>
            <a:off x="6558888" y="1499274"/>
            <a:ext cx="988500" cy="291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8" name="Google Shape;738;p15"/>
          <p:cNvSpPr/>
          <p:nvPr/>
        </p:nvSpPr>
        <p:spPr>
          <a:xfrm>
            <a:off x="7554175" y="1428474"/>
            <a:ext cx="988500" cy="291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9" name="Google Shape;739;p15"/>
          <p:cNvGrpSpPr/>
          <p:nvPr/>
        </p:nvGrpSpPr>
        <p:grpSpPr>
          <a:xfrm>
            <a:off x="2964300" y="1019067"/>
            <a:ext cx="1171500" cy="411663"/>
            <a:chOff x="3192900" y="985750"/>
            <a:chExt cx="1171500" cy="370500"/>
          </a:xfrm>
        </p:grpSpPr>
        <p:sp>
          <p:nvSpPr>
            <p:cNvPr id="740" name="Google Shape;740;p15"/>
            <p:cNvSpPr/>
            <p:nvPr/>
          </p:nvSpPr>
          <p:spPr>
            <a:xfrm>
              <a:off x="3192900" y="1079500"/>
              <a:ext cx="183000" cy="183000"/>
            </a:xfrm>
            <a:prstGeom prst="rect">
              <a:avLst/>
            </a:pr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15"/>
            <p:cNvSpPr txBox="1"/>
            <p:nvPr/>
          </p:nvSpPr>
          <p:spPr>
            <a:xfrm>
              <a:off x="3375900" y="985750"/>
              <a:ext cx="988500" cy="37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Calibri"/>
                  <a:ea typeface="Calibri"/>
                  <a:cs typeface="Calibri"/>
                  <a:sym typeface="Calibri"/>
                </a:rPr>
                <a:t>BERT-base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2" name="Google Shape;742;p15"/>
          <p:cNvGrpSpPr/>
          <p:nvPr/>
        </p:nvGrpSpPr>
        <p:grpSpPr>
          <a:xfrm>
            <a:off x="4385400" y="1019063"/>
            <a:ext cx="2000100" cy="411663"/>
            <a:chOff x="3192900" y="1349325"/>
            <a:chExt cx="2000100" cy="370500"/>
          </a:xfrm>
        </p:grpSpPr>
        <p:sp>
          <p:nvSpPr>
            <p:cNvPr id="743" name="Google Shape;743;p15"/>
            <p:cNvSpPr/>
            <p:nvPr/>
          </p:nvSpPr>
          <p:spPr>
            <a:xfrm>
              <a:off x="3192900" y="1443075"/>
              <a:ext cx="183000" cy="183000"/>
            </a:xfrm>
            <a:prstGeom prst="rect">
              <a:avLst/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15"/>
            <p:cNvSpPr txBox="1"/>
            <p:nvPr/>
          </p:nvSpPr>
          <p:spPr>
            <a:xfrm>
              <a:off x="3375900" y="1349325"/>
              <a:ext cx="1817100" cy="37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Calibri"/>
                  <a:ea typeface="Calibri"/>
                  <a:cs typeface="Calibri"/>
                  <a:sym typeface="Calibri"/>
                </a:rPr>
                <a:t>DeFormer-</a:t>
              </a:r>
              <a:r>
                <a:rPr lang="en-US">
                  <a:latin typeface="Calibri"/>
                  <a:ea typeface="Calibri"/>
                  <a:cs typeface="Calibri"/>
                  <a:sym typeface="Calibri"/>
                </a:rPr>
                <a:t>BERT-base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0" name="Google Shape;750;p16"/>
          <p:cNvPicPr preferRelativeResize="0"/>
          <p:nvPr/>
        </p:nvPicPr>
        <p:blipFill rotWithShape="1">
          <a:blip r:embed="rId3">
            <a:alphaModFix/>
          </a:blip>
          <a:srcRect b="0" l="0" r="0" t="13096"/>
          <a:stretch/>
        </p:blipFill>
        <p:spPr>
          <a:xfrm>
            <a:off x="1082125" y="955891"/>
            <a:ext cx="6307000" cy="3218585"/>
          </a:xfrm>
          <a:prstGeom prst="rect">
            <a:avLst/>
          </a:prstGeom>
          <a:noFill/>
          <a:ln>
            <a:noFill/>
          </a:ln>
        </p:spPr>
      </p:pic>
      <p:sp>
        <p:nvSpPr>
          <p:cNvPr id="751" name="Google Shape;751;p16"/>
          <p:cNvSpPr txBox="1"/>
          <p:nvPr>
            <p:ph type="title"/>
          </p:nvPr>
        </p:nvSpPr>
        <p:spPr>
          <a:xfrm>
            <a:off x="457200" y="113771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eorgia"/>
              <a:buNone/>
            </a:pPr>
            <a:r>
              <a:rPr lang="en-US"/>
              <a:t>DeFormer Gains Speedup on Diverse Devices</a:t>
            </a:r>
            <a:endParaRPr/>
          </a:p>
        </p:txBody>
      </p:sp>
      <p:sp>
        <p:nvSpPr>
          <p:cNvPr id="752" name="Google Shape;752;p16"/>
          <p:cNvSpPr txBox="1"/>
          <p:nvPr>
            <p:ph idx="10" type="dt"/>
          </p:nvPr>
        </p:nvSpPr>
        <p:spPr>
          <a:xfrm>
            <a:off x="6286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Stony Brook University</a:t>
            </a:r>
            <a:endParaRPr/>
          </a:p>
        </p:txBody>
      </p:sp>
      <p:sp>
        <p:nvSpPr>
          <p:cNvPr id="753" name="Google Shape;753;p16"/>
          <p:cNvSpPr txBox="1"/>
          <p:nvPr>
            <p:ph idx="11" type="ftr"/>
          </p:nvPr>
        </p:nvSpPr>
        <p:spPr>
          <a:xfrm>
            <a:off x="3028950" y="5296958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DeFormer, ACL 2020</a:t>
            </a:r>
            <a:endParaRPr/>
          </a:p>
        </p:txBody>
      </p:sp>
      <p:sp>
        <p:nvSpPr>
          <p:cNvPr id="754" name="Google Shape;754;p16"/>
          <p:cNvSpPr txBox="1"/>
          <p:nvPr>
            <p:ph idx="12" type="sldNum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55" name="Google Shape;75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2763" y="3834972"/>
            <a:ext cx="615395" cy="415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6" name="Google Shape;756;p16"/>
          <p:cNvPicPr preferRelativeResize="0"/>
          <p:nvPr/>
        </p:nvPicPr>
        <p:blipFill rotWithShape="1">
          <a:blip r:embed="rId5">
            <a:alphaModFix/>
          </a:blip>
          <a:srcRect b="458" l="6368" r="66727" t="2085"/>
          <a:stretch/>
        </p:blipFill>
        <p:spPr>
          <a:xfrm rot="-5400000">
            <a:off x="6045858" y="3665224"/>
            <a:ext cx="412083" cy="75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7" name="Google Shape;757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48772" y="3834972"/>
            <a:ext cx="519191" cy="415897"/>
          </a:xfrm>
          <a:prstGeom prst="rect">
            <a:avLst/>
          </a:prstGeom>
          <a:noFill/>
          <a:ln>
            <a:noFill/>
          </a:ln>
        </p:spPr>
      </p:pic>
      <p:sp>
        <p:nvSpPr>
          <p:cNvPr id="758" name="Google Shape;758;p16"/>
          <p:cNvSpPr txBox="1"/>
          <p:nvPr/>
        </p:nvSpPr>
        <p:spPr>
          <a:xfrm>
            <a:off x="3430200" y="4688403"/>
            <a:ext cx="2283600" cy="4791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3x faster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59" name="Google Shape;759;p16"/>
          <p:cNvGrpSpPr/>
          <p:nvPr/>
        </p:nvGrpSpPr>
        <p:grpSpPr>
          <a:xfrm>
            <a:off x="6234199" y="1279200"/>
            <a:ext cx="1655951" cy="942921"/>
            <a:chOff x="6394449" y="1546125"/>
            <a:chExt cx="1655951" cy="942921"/>
          </a:xfrm>
        </p:grpSpPr>
        <p:cxnSp>
          <p:nvCxnSpPr>
            <p:cNvPr id="760" name="Google Shape;760;p16"/>
            <p:cNvCxnSpPr/>
            <p:nvPr/>
          </p:nvCxnSpPr>
          <p:spPr>
            <a:xfrm>
              <a:off x="6394449" y="1773246"/>
              <a:ext cx="395400" cy="715800"/>
            </a:xfrm>
            <a:prstGeom prst="straightConnector1">
              <a:avLst/>
            </a:prstGeom>
            <a:noFill/>
            <a:ln cap="flat" cmpd="sng" w="28575">
              <a:solidFill>
                <a:srgbClr val="93C47D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761" name="Google Shape;761;p16"/>
            <p:cNvSpPr txBox="1"/>
            <p:nvPr/>
          </p:nvSpPr>
          <p:spPr>
            <a:xfrm>
              <a:off x="6629600" y="1546125"/>
              <a:ext cx="1420800" cy="4122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more usable</a:t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2" name="Google Shape;762;p16"/>
          <p:cNvGrpSpPr/>
          <p:nvPr/>
        </p:nvGrpSpPr>
        <p:grpSpPr>
          <a:xfrm>
            <a:off x="1698475" y="2549425"/>
            <a:ext cx="2422800" cy="694100"/>
            <a:chOff x="1698475" y="2596550"/>
            <a:chExt cx="2422800" cy="694100"/>
          </a:xfrm>
        </p:grpSpPr>
        <p:sp>
          <p:nvSpPr>
            <p:cNvPr id="763" name="Google Shape;763;p16"/>
            <p:cNvSpPr txBox="1"/>
            <p:nvPr/>
          </p:nvSpPr>
          <p:spPr>
            <a:xfrm>
              <a:off x="1698475" y="2596550"/>
              <a:ext cx="2422800" cy="5235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process more questions</a:t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64" name="Google Shape;764;p16"/>
            <p:cNvCxnSpPr/>
            <p:nvPr/>
          </p:nvCxnSpPr>
          <p:spPr>
            <a:xfrm>
              <a:off x="2559200" y="3179350"/>
              <a:ext cx="591900" cy="111300"/>
            </a:xfrm>
            <a:prstGeom prst="straightConnector1">
              <a:avLst/>
            </a:prstGeom>
            <a:noFill/>
            <a:ln cap="flat" cmpd="sng" w="28575">
              <a:solidFill>
                <a:srgbClr val="93C47D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17"/>
          <p:cNvSpPr txBox="1"/>
          <p:nvPr>
            <p:ph type="title"/>
          </p:nvPr>
        </p:nvSpPr>
        <p:spPr>
          <a:xfrm>
            <a:off x="409050" y="113778"/>
            <a:ext cx="8734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eorgia"/>
              <a:buNone/>
            </a:pPr>
            <a:r>
              <a:rPr lang="en-US"/>
              <a:t>DeFormer (</a:t>
            </a:r>
            <a:r>
              <a:rPr lang="en-US"/>
              <a:t>Mostly) </a:t>
            </a:r>
            <a:r>
              <a:rPr lang="en-US"/>
              <a:t>Retains Original Performance</a:t>
            </a:r>
            <a:endParaRPr/>
          </a:p>
        </p:txBody>
      </p:sp>
      <p:sp>
        <p:nvSpPr>
          <p:cNvPr id="771" name="Google Shape;771;p17"/>
          <p:cNvSpPr txBox="1"/>
          <p:nvPr>
            <p:ph idx="10" type="dt"/>
          </p:nvPr>
        </p:nvSpPr>
        <p:spPr>
          <a:xfrm>
            <a:off x="6286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Stony Brook University</a:t>
            </a:r>
            <a:endParaRPr/>
          </a:p>
        </p:txBody>
      </p:sp>
      <p:sp>
        <p:nvSpPr>
          <p:cNvPr id="772" name="Google Shape;772;p17"/>
          <p:cNvSpPr txBox="1"/>
          <p:nvPr>
            <p:ph idx="11" type="ftr"/>
          </p:nvPr>
        </p:nvSpPr>
        <p:spPr>
          <a:xfrm>
            <a:off x="3028950" y="5296958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DeFormer, ACL 2020</a:t>
            </a:r>
            <a:endParaRPr/>
          </a:p>
        </p:txBody>
      </p:sp>
      <p:sp>
        <p:nvSpPr>
          <p:cNvPr id="773" name="Google Shape;773;p17"/>
          <p:cNvSpPr txBox="1"/>
          <p:nvPr>
            <p:ph idx="12" type="sldNum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74" name="Google Shape;7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7875" y="1111250"/>
            <a:ext cx="5648250" cy="3492475"/>
          </a:xfrm>
          <a:prstGeom prst="rect">
            <a:avLst/>
          </a:prstGeom>
          <a:noFill/>
          <a:ln>
            <a:noFill/>
          </a:ln>
        </p:spPr>
      </p:pic>
      <p:sp>
        <p:nvSpPr>
          <p:cNvPr id="775" name="Google Shape;775;p17"/>
          <p:cNvSpPr txBox="1"/>
          <p:nvPr/>
        </p:nvSpPr>
        <p:spPr>
          <a:xfrm>
            <a:off x="1747800" y="4603725"/>
            <a:ext cx="5648400" cy="4791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DeFormer retains </a:t>
            </a: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98%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of the original model’s performance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18"/>
          <p:cNvSpPr txBox="1"/>
          <p:nvPr>
            <p:ph type="title"/>
          </p:nvPr>
        </p:nvSpPr>
        <p:spPr>
          <a:xfrm>
            <a:off x="457200" y="113778"/>
            <a:ext cx="8486100" cy="97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/>
              <a:t>A Large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DeFormer</a:t>
            </a:r>
            <a:r>
              <a:rPr lang="en-US"/>
              <a:t> is Faster and More Accurate than a Smaller Transformer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2" name="Google Shape;782;p18"/>
          <p:cNvSpPr txBox="1"/>
          <p:nvPr>
            <p:ph idx="10" type="dt"/>
          </p:nvPr>
        </p:nvSpPr>
        <p:spPr>
          <a:xfrm>
            <a:off x="6286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Stony Brook University</a:t>
            </a:r>
            <a:endParaRPr/>
          </a:p>
        </p:txBody>
      </p:sp>
      <p:sp>
        <p:nvSpPr>
          <p:cNvPr id="783" name="Google Shape;783;p18"/>
          <p:cNvSpPr txBox="1"/>
          <p:nvPr>
            <p:ph idx="11" type="ftr"/>
          </p:nvPr>
        </p:nvSpPr>
        <p:spPr>
          <a:xfrm>
            <a:off x="3028950" y="5296958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DeFormer, ACL 2020</a:t>
            </a:r>
            <a:endParaRPr/>
          </a:p>
        </p:txBody>
      </p:sp>
      <p:sp>
        <p:nvSpPr>
          <p:cNvPr id="784" name="Google Shape;784;p18"/>
          <p:cNvSpPr txBox="1"/>
          <p:nvPr>
            <p:ph idx="12" type="sldNum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85" name="Google Shape;785;p18"/>
          <p:cNvPicPr preferRelativeResize="0"/>
          <p:nvPr/>
        </p:nvPicPr>
        <p:blipFill rotWithShape="1">
          <a:blip r:embed="rId3">
            <a:alphaModFix/>
          </a:blip>
          <a:srcRect b="8966" l="0" r="0" t="0"/>
          <a:stretch/>
        </p:blipFill>
        <p:spPr>
          <a:xfrm>
            <a:off x="1069450" y="1045056"/>
            <a:ext cx="6792075" cy="3631166"/>
          </a:xfrm>
          <a:prstGeom prst="rect">
            <a:avLst/>
          </a:prstGeom>
          <a:noFill/>
          <a:ln>
            <a:noFill/>
          </a:ln>
        </p:spPr>
      </p:pic>
      <p:sp>
        <p:nvSpPr>
          <p:cNvPr id="786" name="Google Shape;786;p18"/>
          <p:cNvSpPr/>
          <p:nvPr/>
        </p:nvSpPr>
        <p:spPr>
          <a:xfrm rot="-481733">
            <a:off x="3614386" y="1846635"/>
            <a:ext cx="1849328" cy="51394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4CCCC">
              <a:alpha val="59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</a:rPr>
              <a:t>3% m</a:t>
            </a:r>
            <a:r>
              <a:rPr b="1" lang="en-US" sz="1600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</a:rPr>
              <a:t>ore accurate</a:t>
            </a:r>
            <a:endParaRPr b="1" sz="1600">
              <a:solidFill>
                <a:srgbClr val="E0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7" name="Google Shape;787;p18"/>
          <p:cNvSpPr/>
          <p:nvPr/>
        </p:nvSpPr>
        <p:spPr>
          <a:xfrm rot="590109">
            <a:off x="3613872" y="2797226"/>
            <a:ext cx="1849380" cy="51395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9DAF8">
              <a:alpha val="452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runs 18% </a:t>
            </a:r>
            <a:r>
              <a:rPr b="1" lang="en-US" sz="16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faster</a:t>
            </a:r>
            <a:endParaRPr b="1" sz="1600">
              <a:solidFill>
                <a:srgbClr val="3C7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8" name="Google Shape;788;p18"/>
          <p:cNvSpPr/>
          <p:nvPr/>
        </p:nvSpPr>
        <p:spPr>
          <a:xfrm>
            <a:off x="988575" y="1281750"/>
            <a:ext cx="871800" cy="3442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9" name="Google Shape;789;p18"/>
          <p:cNvSpPr/>
          <p:nvPr/>
        </p:nvSpPr>
        <p:spPr>
          <a:xfrm>
            <a:off x="7124900" y="1233889"/>
            <a:ext cx="1017300" cy="349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0" name="Google Shape;790;p18"/>
          <p:cNvGrpSpPr/>
          <p:nvPr/>
        </p:nvGrpSpPr>
        <p:grpSpPr>
          <a:xfrm>
            <a:off x="2353175" y="3955325"/>
            <a:ext cx="1770900" cy="974200"/>
            <a:chOff x="2309250" y="3775749"/>
            <a:chExt cx="1770900" cy="876789"/>
          </a:xfrm>
        </p:grpSpPr>
        <p:sp>
          <p:nvSpPr>
            <p:cNvPr id="791" name="Google Shape;791;p18"/>
            <p:cNvSpPr txBox="1"/>
            <p:nvPr/>
          </p:nvSpPr>
          <p:spPr>
            <a:xfrm>
              <a:off x="2309250" y="4323438"/>
              <a:ext cx="1770900" cy="32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latin typeface="Calibri"/>
                  <a:ea typeface="Calibri"/>
                  <a:cs typeface="Calibri"/>
                  <a:sym typeface="Calibri"/>
                </a:rPr>
                <a:t>Original-BERT-base</a:t>
              </a:r>
              <a:endParaRPr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92" name="Google Shape;792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831550" y="3775749"/>
              <a:ext cx="682161" cy="68391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93" name="Google Shape;793;p18"/>
          <p:cNvGrpSpPr/>
          <p:nvPr/>
        </p:nvGrpSpPr>
        <p:grpSpPr>
          <a:xfrm>
            <a:off x="4924850" y="3555964"/>
            <a:ext cx="1770900" cy="1371493"/>
            <a:chOff x="4924850" y="3200605"/>
            <a:chExt cx="1770900" cy="1234356"/>
          </a:xfrm>
        </p:grpSpPr>
        <p:sp>
          <p:nvSpPr>
            <p:cNvPr id="794" name="Google Shape;794;p18"/>
            <p:cNvSpPr txBox="1"/>
            <p:nvPr/>
          </p:nvSpPr>
          <p:spPr>
            <a:xfrm>
              <a:off x="4924850" y="4105861"/>
              <a:ext cx="1770900" cy="32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latin typeface="Calibri"/>
                  <a:ea typeface="Calibri"/>
                  <a:cs typeface="Calibri"/>
                  <a:sym typeface="Calibri"/>
                </a:rPr>
                <a:t>DeFormer</a:t>
              </a:r>
              <a:r>
                <a:rPr b="1" lang="en-US">
                  <a:latin typeface="Calibri"/>
                  <a:ea typeface="Calibri"/>
                  <a:cs typeface="Calibri"/>
                  <a:sym typeface="Calibri"/>
                </a:rPr>
                <a:t>-BERT-large</a:t>
              </a:r>
              <a:endParaRPr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95" name="Google Shape;795;p18"/>
            <p:cNvPicPr preferRelativeResize="0"/>
            <p:nvPr/>
          </p:nvPicPr>
          <p:blipFill rotWithShape="1">
            <a:blip r:embed="rId5">
              <a:alphaModFix/>
            </a:blip>
            <a:srcRect b="2883" l="0" r="0" t="2874"/>
            <a:stretch/>
          </p:blipFill>
          <p:spPr>
            <a:xfrm>
              <a:off x="5302812" y="3200605"/>
              <a:ext cx="1014985" cy="102412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96" name="Google Shape;796;p18"/>
          <p:cNvSpPr/>
          <p:nvPr/>
        </p:nvSpPr>
        <p:spPr>
          <a:xfrm>
            <a:off x="2942300" y="2694158"/>
            <a:ext cx="465600" cy="569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7" name="Google Shape;797;p18"/>
          <p:cNvSpPr/>
          <p:nvPr/>
        </p:nvSpPr>
        <p:spPr>
          <a:xfrm>
            <a:off x="5577500" y="2986281"/>
            <a:ext cx="465600" cy="569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8" name="Google Shape;798;p18"/>
          <p:cNvSpPr/>
          <p:nvPr/>
        </p:nvSpPr>
        <p:spPr>
          <a:xfrm>
            <a:off x="2942300" y="1971008"/>
            <a:ext cx="465600" cy="569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9" name="Google Shape;799;p18"/>
          <p:cNvSpPr/>
          <p:nvPr/>
        </p:nvSpPr>
        <p:spPr>
          <a:xfrm>
            <a:off x="5577500" y="1719139"/>
            <a:ext cx="465600" cy="569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0" name="Google Shape;800;p18"/>
          <p:cNvGrpSpPr/>
          <p:nvPr/>
        </p:nvGrpSpPr>
        <p:grpSpPr>
          <a:xfrm>
            <a:off x="1259325" y="1970992"/>
            <a:ext cx="1200300" cy="411663"/>
            <a:chOff x="3192900" y="985750"/>
            <a:chExt cx="1200300" cy="370500"/>
          </a:xfrm>
        </p:grpSpPr>
        <p:sp>
          <p:nvSpPr>
            <p:cNvPr id="801" name="Google Shape;801;p18"/>
            <p:cNvSpPr/>
            <p:nvPr/>
          </p:nvSpPr>
          <p:spPr>
            <a:xfrm>
              <a:off x="3192900" y="1079500"/>
              <a:ext cx="183000" cy="164700"/>
            </a:xfrm>
            <a:prstGeom prst="triangle">
              <a:avLst>
                <a:gd fmla="val 50000" name="adj"/>
              </a:avLst>
            </a:pr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18"/>
            <p:cNvSpPr txBox="1"/>
            <p:nvPr/>
          </p:nvSpPr>
          <p:spPr>
            <a:xfrm>
              <a:off x="3404700" y="985750"/>
              <a:ext cx="988500" cy="37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Calibri"/>
                  <a:ea typeface="Calibri"/>
                  <a:cs typeface="Calibri"/>
                  <a:sym typeface="Calibri"/>
                </a:rPr>
                <a:t>F1 Score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3" name="Google Shape;803;p18"/>
          <p:cNvGrpSpPr/>
          <p:nvPr/>
        </p:nvGrpSpPr>
        <p:grpSpPr>
          <a:xfrm>
            <a:off x="1259325" y="2651675"/>
            <a:ext cx="1200300" cy="411663"/>
            <a:chOff x="3192900" y="985757"/>
            <a:chExt cx="1200300" cy="370500"/>
          </a:xfrm>
        </p:grpSpPr>
        <p:sp>
          <p:nvSpPr>
            <p:cNvPr id="804" name="Google Shape;804;p18"/>
            <p:cNvSpPr/>
            <p:nvPr/>
          </p:nvSpPr>
          <p:spPr>
            <a:xfrm>
              <a:off x="3192900" y="1079500"/>
              <a:ext cx="183000" cy="164700"/>
            </a:xfrm>
            <a:prstGeom prst="ellipse">
              <a:avLst/>
            </a:prstGeom>
            <a:solidFill>
              <a:srgbClr val="4A86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18"/>
            <p:cNvSpPr txBox="1"/>
            <p:nvPr/>
          </p:nvSpPr>
          <p:spPr>
            <a:xfrm>
              <a:off x="3375900" y="985757"/>
              <a:ext cx="1017300" cy="37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Calibri"/>
                  <a:ea typeface="Calibri"/>
                  <a:cs typeface="Calibri"/>
                  <a:sym typeface="Calibri"/>
                </a:rPr>
                <a:t>Latency (seconds)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19"/>
          <p:cNvSpPr txBox="1"/>
          <p:nvPr>
            <p:ph type="title"/>
          </p:nvPr>
        </p:nvSpPr>
        <p:spPr>
          <a:xfrm>
            <a:off x="457200" y="113771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eorgia"/>
              <a:buNone/>
            </a:pPr>
            <a:r>
              <a:rPr lang="en-US"/>
              <a:t>Evaluation</a:t>
            </a:r>
            <a:endParaRPr/>
          </a:p>
        </p:txBody>
      </p:sp>
      <p:sp>
        <p:nvSpPr>
          <p:cNvPr id="812" name="Google Shape;812;p19"/>
          <p:cNvSpPr txBox="1"/>
          <p:nvPr>
            <p:ph idx="10" type="dt"/>
          </p:nvPr>
        </p:nvSpPr>
        <p:spPr>
          <a:xfrm>
            <a:off x="6286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Stony Brook University</a:t>
            </a:r>
            <a:endParaRPr/>
          </a:p>
        </p:txBody>
      </p:sp>
      <p:sp>
        <p:nvSpPr>
          <p:cNvPr id="813" name="Google Shape;813;p19"/>
          <p:cNvSpPr txBox="1"/>
          <p:nvPr>
            <p:ph idx="11" type="ftr"/>
          </p:nvPr>
        </p:nvSpPr>
        <p:spPr>
          <a:xfrm>
            <a:off x="3028950" y="5296958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DeFormer, ACL 2020</a:t>
            </a:r>
            <a:endParaRPr/>
          </a:p>
        </p:txBody>
      </p:sp>
      <p:sp>
        <p:nvSpPr>
          <p:cNvPr id="814" name="Google Shape;814;p19"/>
          <p:cNvSpPr txBox="1"/>
          <p:nvPr>
            <p:ph idx="12" type="sldNum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5" name="Google Shape;815;p19"/>
          <p:cNvSpPr txBox="1"/>
          <p:nvPr/>
        </p:nvSpPr>
        <p:spPr>
          <a:xfrm>
            <a:off x="1530300" y="1950694"/>
            <a:ext cx="6083400" cy="7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16" name="Google Shape;816;p19"/>
          <p:cNvSpPr txBox="1"/>
          <p:nvPr/>
        </p:nvSpPr>
        <p:spPr>
          <a:xfrm>
            <a:off x="1201100" y="1256056"/>
            <a:ext cx="7065600" cy="5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Georgia"/>
              <a:buChar char="●"/>
            </a:pPr>
            <a:r>
              <a:rPr lang="en-US" sz="1800">
                <a:solidFill>
                  <a:srgbClr val="B7B7B7"/>
                </a:solidFill>
                <a:latin typeface="Georgia"/>
                <a:ea typeface="Georgia"/>
                <a:cs typeface="Georgia"/>
                <a:sym typeface="Georgia"/>
              </a:rPr>
              <a:t>How effective is DeFormer in latency, memory and accuracy?</a:t>
            </a:r>
            <a:endParaRPr sz="1800">
              <a:solidFill>
                <a:srgbClr val="B7B7B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17" name="Google Shape;817;p19"/>
          <p:cNvSpPr txBox="1"/>
          <p:nvPr/>
        </p:nvSpPr>
        <p:spPr>
          <a:xfrm>
            <a:off x="1201100" y="2187204"/>
            <a:ext cx="6047700" cy="5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eorgia"/>
              <a:buChar char="●"/>
            </a:pP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What is the </a:t>
            </a: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impact</a:t>
            </a: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 of auxiliary supervision?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18" name="Google Shape;818;p19"/>
          <p:cNvSpPr txBox="1"/>
          <p:nvPr/>
        </p:nvSpPr>
        <p:spPr>
          <a:xfrm>
            <a:off x="1201100" y="3118361"/>
            <a:ext cx="6047700" cy="5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Georgia"/>
              <a:buChar char="●"/>
            </a:pPr>
            <a:r>
              <a:rPr lang="en-US" sz="1800">
                <a:solidFill>
                  <a:srgbClr val="B7B7B7"/>
                </a:solidFill>
                <a:latin typeface="Georgia"/>
                <a:ea typeface="Georgia"/>
                <a:cs typeface="Georgia"/>
                <a:sym typeface="Georgia"/>
              </a:rPr>
              <a:t>What is the efficiency tradeoff at different layers?</a:t>
            </a:r>
            <a:endParaRPr sz="1800">
              <a:solidFill>
                <a:srgbClr val="B7B7B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20"/>
          <p:cNvSpPr txBox="1"/>
          <p:nvPr>
            <p:ph type="title"/>
          </p:nvPr>
        </p:nvSpPr>
        <p:spPr>
          <a:xfrm>
            <a:off x="457200" y="113771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eorgia"/>
              <a:buNone/>
            </a:pPr>
            <a:r>
              <a:rPr lang="en-US"/>
              <a:t>LRS and KD both Provide Benefits in DeFormer</a:t>
            </a:r>
            <a:endParaRPr/>
          </a:p>
        </p:txBody>
      </p:sp>
      <p:sp>
        <p:nvSpPr>
          <p:cNvPr id="825" name="Google Shape;825;p20"/>
          <p:cNvSpPr txBox="1"/>
          <p:nvPr>
            <p:ph idx="10" type="dt"/>
          </p:nvPr>
        </p:nvSpPr>
        <p:spPr>
          <a:xfrm>
            <a:off x="6286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Stony Brook University</a:t>
            </a:r>
            <a:endParaRPr/>
          </a:p>
        </p:txBody>
      </p:sp>
      <p:sp>
        <p:nvSpPr>
          <p:cNvPr id="826" name="Google Shape;826;p20"/>
          <p:cNvSpPr txBox="1"/>
          <p:nvPr>
            <p:ph idx="11" type="ftr"/>
          </p:nvPr>
        </p:nvSpPr>
        <p:spPr>
          <a:xfrm>
            <a:off x="3028950" y="5296958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DeFormer, ACL 2020</a:t>
            </a:r>
            <a:endParaRPr/>
          </a:p>
        </p:txBody>
      </p:sp>
      <p:sp>
        <p:nvSpPr>
          <p:cNvPr id="827" name="Google Shape;827;p20"/>
          <p:cNvSpPr txBox="1"/>
          <p:nvPr>
            <p:ph idx="12" type="sldNum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828" name="Google Shape;828;p20"/>
          <p:cNvGrpSpPr/>
          <p:nvPr/>
        </p:nvGrpSpPr>
        <p:grpSpPr>
          <a:xfrm>
            <a:off x="1416975" y="1273425"/>
            <a:ext cx="6192651" cy="3928825"/>
            <a:chOff x="1416975" y="1273425"/>
            <a:chExt cx="6192651" cy="3928825"/>
          </a:xfrm>
        </p:grpSpPr>
        <p:pic>
          <p:nvPicPr>
            <p:cNvPr id="829" name="Google Shape;829;p20"/>
            <p:cNvPicPr preferRelativeResize="0"/>
            <p:nvPr/>
          </p:nvPicPr>
          <p:blipFill rotWithShape="1">
            <a:blip r:embed="rId3">
              <a:alphaModFix/>
            </a:blip>
            <a:srcRect b="3762" l="0" r="0" t="0"/>
            <a:stretch/>
          </p:blipFill>
          <p:spPr>
            <a:xfrm>
              <a:off x="1667400" y="1273425"/>
              <a:ext cx="5942226" cy="3928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0" name="Google Shape;830;p20"/>
            <p:cNvSpPr txBox="1"/>
            <p:nvPr/>
          </p:nvSpPr>
          <p:spPr>
            <a:xfrm rot="-5400000">
              <a:off x="996525" y="2660483"/>
              <a:ext cx="1234800" cy="39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F1 Score</a:t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31" name="Google Shape;831;p20"/>
          <p:cNvSpPr/>
          <p:nvPr/>
        </p:nvSpPr>
        <p:spPr>
          <a:xfrm>
            <a:off x="3794760" y="3017520"/>
            <a:ext cx="1127700" cy="173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2" name="Google Shape;832;p20"/>
          <p:cNvSpPr/>
          <p:nvPr/>
        </p:nvSpPr>
        <p:spPr>
          <a:xfrm>
            <a:off x="3810700" y="2803825"/>
            <a:ext cx="1127700" cy="22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3" name="Google Shape;833;p20"/>
          <p:cNvSpPr txBox="1"/>
          <p:nvPr/>
        </p:nvSpPr>
        <p:spPr>
          <a:xfrm>
            <a:off x="5059300" y="1646306"/>
            <a:ext cx="764100" cy="38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92.3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4" name="Google Shape;834;p20"/>
          <p:cNvSpPr txBox="1"/>
          <p:nvPr/>
        </p:nvSpPr>
        <p:spPr>
          <a:xfrm>
            <a:off x="3870038" y="2526210"/>
            <a:ext cx="764100" cy="38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87.1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5" name="Google Shape;835;p20"/>
          <p:cNvSpPr txBox="1"/>
          <p:nvPr/>
        </p:nvSpPr>
        <p:spPr>
          <a:xfrm>
            <a:off x="6248525" y="1974153"/>
            <a:ext cx="764100" cy="38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90.8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36" name="Google Shape;836;p20"/>
          <p:cNvGrpSpPr/>
          <p:nvPr/>
        </p:nvGrpSpPr>
        <p:grpSpPr>
          <a:xfrm>
            <a:off x="2470713" y="958525"/>
            <a:ext cx="3032713" cy="411663"/>
            <a:chOff x="3192900" y="985757"/>
            <a:chExt cx="3032713" cy="370500"/>
          </a:xfrm>
        </p:grpSpPr>
        <p:sp>
          <p:nvSpPr>
            <p:cNvPr id="837" name="Google Shape;837;p20"/>
            <p:cNvSpPr/>
            <p:nvPr/>
          </p:nvSpPr>
          <p:spPr>
            <a:xfrm>
              <a:off x="3192900" y="1079500"/>
              <a:ext cx="183000" cy="183000"/>
            </a:xfrm>
            <a:prstGeom prst="rect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20"/>
            <p:cNvSpPr txBox="1"/>
            <p:nvPr/>
          </p:nvSpPr>
          <p:spPr>
            <a:xfrm>
              <a:off x="3375913" y="985757"/>
              <a:ext cx="2849700" cy="37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Calibri"/>
                  <a:ea typeface="Calibri"/>
                  <a:cs typeface="Calibri"/>
                  <a:sym typeface="Calibri"/>
                </a:rPr>
                <a:t>Layerwise Representation Similarity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9" name="Google Shape;839;p20"/>
          <p:cNvGrpSpPr/>
          <p:nvPr/>
        </p:nvGrpSpPr>
        <p:grpSpPr>
          <a:xfrm>
            <a:off x="5492013" y="958513"/>
            <a:ext cx="2000100" cy="411663"/>
            <a:chOff x="3192900" y="1349325"/>
            <a:chExt cx="2000100" cy="370500"/>
          </a:xfrm>
        </p:grpSpPr>
        <p:sp>
          <p:nvSpPr>
            <p:cNvPr id="840" name="Google Shape;840;p20"/>
            <p:cNvSpPr/>
            <p:nvPr/>
          </p:nvSpPr>
          <p:spPr>
            <a:xfrm>
              <a:off x="3192900" y="1443075"/>
              <a:ext cx="183000" cy="183000"/>
            </a:xfrm>
            <a:prstGeom prst="rect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20"/>
            <p:cNvSpPr txBox="1"/>
            <p:nvPr/>
          </p:nvSpPr>
          <p:spPr>
            <a:xfrm>
              <a:off x="3375900" y="1349325"/>
              <a:ext cx="1817100" cy="37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Calibri"/>
                  <a:ea typeface="Calibri"/>
                  <a:cs typeface="Calibri"/>
                  <a:sym typeface="Calibri"/>
                </a:rPr>
                <a:t>Knowledge Distillation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42" name="Google Shape;842;p20"/>
          <p:cNvSpPr txBox="1"/>
          <p:nvPr/>
        </p:nvSpPr>
        <p:spPr>
          <a:xfrm>
            <a:off x="2680800" y="2316217"/>
            <a:ext cx="764100" cy="38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88.5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3" name="Google Shape;843;p20"/>
          <p:cNvSpPr txBox="1"/>
          <p:nvPr/>
        </p:nvSpPr>
        <p:spPr>
          <a:xfrm>
            <a:off x="3870050" y="2892854"/>
            <a:ext cx="764100" cy="38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85.7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4" name="Google Shape;844;p20"/>
          <p:cNvSpPr/>
          <p:nvPr/>
        </p:nvSpPr>
        <p:spPr>
          <a:xfrm>
            <a:off x="6172325" y="1974160"/>
            <a:ext cx="1216200" cy="84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5" name="Google Shape;845;p20"/>
          <p:cNvSpPr txBox="1"/>
          <p:nvPr/>
        </p:nvSpPr>
        <p:spPr>
          <a:xfrm>
            <a:off x="6248525" y="2526204"/>
            <a:ext cx="764100" cy="38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87.5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46" name="Google Shape;846;p20"/>
          <p:cNvGrpSpPr/>
          <p:nvPr/>
        </p:nvGrpSpPr>
        <p:grpSpPr>
          <a:xfrm>
            <a:off x="5014600" y="1618850"/>
            <a:ext cx="2255750" cy="3581850"/>
            <a:chOff x="5020050" y="1646300"/>
            <a:chExt cx="2255750" cy="3581850"/>
          </a:xfrm>
        </p:grpSpPr>
        <p:sp>
          <p:nvSpPr>
            <p:cNvPr id="847" name="Google Shape;847;p20"/>
            <p:cNvSpPr/>
            <p:nvPr/>
          </p:nvSpPr>
          <p:spPr>
            <a:xfrm>
              <a:off x="5020050" y="1646300"/>
              <a:ext cx="1039500" cy="3555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20"/>
            <p:cNvSpPr/>
            <p:nvPr/>
          </p:nvSpPr>
          <p:spPr>
            <a:xfrm>
              <a:off x="6059600" y="2553650"/>
              <a:ext cx="1216200" cy="2674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21"/>
          <p:cNvSpPr txBox="1"/>
          <p:nvPr>
            <p:ph type="title"/>
          </p:nvPr>
        </p:nvSpPr>
        <p:spPr>
          <a:xfrm>
            <a:off x="457200" y="113771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eorgia"/>
              <a:buNone/>
            </a:pPr>
            <a:r>
              <a:rPr lang="en-US"/>
              <a:t>Evaluation</a:t>
            </a:r>
            <a:endParaRPr/>
          </a:p>
        </p:txBody>
      </p:sp>
      <p:sp>
        <p:nvSpPr>
          <p:cNvPr id="855" name="Google Shape;855;p21"/>
          <p:cNvSpPr txBox="1"/>
          <p:nvPr>
            <p:ph idx="10" type="dt"/>
          </p:nvPr>
        </p:nvSpPr>
        <p:spPr>
          <a:xfrm>
            <a:off x="6286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Stony Brook University</a:t>
            </a:r>
            <a:endParaRPr/>
          </a:p>
        </p:txBody>
      </p:sp>
      <p:sp>
        <p:nvSpPr>
          <p:cNvPr id="856" name="Google Shape;856;p21"/>
          <p:cNvSpPr txBox="1"/>
          <p:nvPr>
            <p:ph idx="11" type="ftr"/>
          </p:nvPr>
        </p:nvSpPr>
        <p:spPr>
          <a:xfrm>
            <a:off x="3028950" y="5296958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DeFormer, ACL 2020</a:t>
            </a:r>
            <a:endParaRPr/>
          </a:p>
        </p:txBody>
      </p:sp>
      <p:sp>
        <p:nvSpPr>
          <p:cNvPr id="857" name="Google Shape;857;p21"/>
          <p:cNvSpPr txBox="1"/>
          <p:nvPr>
            <p:ph idx="12" type="sldNum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8" name="Google Shape;858;p21"/>
          <p:cNvSpPr txBox="1"/>
          <p:nvPr/>
        </p:nvSpPr>
        <p:spPr>
          <a:xfrm>
            <a:off x="1530300" y="1950694"/>
            <a:ext cx="6083400" cy="7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59" name="Google Shape;859;p21"/>
          <p:cNvSpPr txBox="1"/>
          <p:nvPr/>
        </p:nvSpPr>
        <p:spPr>
          <a:xfrm>
            <a:off x="1201100" y="1256056"/>
            <a:ext cx="7065600" cy="5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Georgia"/>
              <a:buChar char="●"/>
            </a:pPr>
            <a:r>
              <a:rPr lang="en-US" sz="1800">
                <a:solidFill>
                  <a:srgbClr val="B7B7B7"/>
                </a:solidFill>
                <a:latin typeface="Georgia"/>
                <a:ea typeface="Georgia"/>
                <a:cs typeface="Georgia"/>
                <a:sym typeface="Georgia"/>
              </a:rPr>
              <a:t>How effective is DeFormer in latency, memory and accuracy?</a:t>
            </a:r>
            <a:endParaRPr sz="1800">
              <a:solidFill>
                <a:srgbClr val="B7B7B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60" name="Google Shape;860;p21"/>
          <p:cNvSpPr txBox="1"/>
          <p:nvPr/>
        </p:nvSpPr>
        <p:spPr>
          <a:xfrm>
            <a:off x="1201100" y="2187204"/>
            <a:ext cx="6047700" cy="5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Georgia"/>
              <a:buChar char="●"/>
            </a:pPr>
            <a:r>
              <a:rPr lang="en-US" sz="1800">
                <a:solidFill>
                  <a:srgbClr val="B7B7B7"/>
                </a:solidFill>
                <a:latin typeface="Georgia"/>
                <a:ea typeface="Georgia"/>
                <a:cs typeface="Georgia"/>
                <a:sym typeface="Georgia"/>
              </a:rPr>
              <a:t>What is the impact of auxiliary supervision?</a:t>
            </a:r>
            <a:endParaRPr sz="1800">
              <a:solidFill>
                <a:srgbClr val="B7B7B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61" name="Google Shape;861;p21"/>
          <p:cNvSpPr txBox="1"/>
          <p:nvPr/>
        </p:nvSpPr>
        <p:spPr>
          <a:xfrm>
            <a:off x="1201100" y="3118361"/>
            <a:ext cx="6047700" cy="5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eorgia"/>
              <a:buChar char="●"/>
            </a:pP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What is the efficiency tradeoff at different layers?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22"/>
          <p:cNvSpPr txBox="1"/>
          <p:nvPr>
            <p:ph type="title"/>
          </p:nvPr>
        </p:nvSpPr>
        <p:spPr>
          <a:xfrm>
            <a:off x="457200" y="113771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eorgia"/>
              <a:buNone/>
            </a:pPr>
            <a:r>
              <a:rPr lang="en-US"/>
              <a:t>Which Layer to Decompose?</a:t>
            </a:r>
            <a:endParaRPr/>
          </a:p>
        </p:txBody>
      </p:sp>
      <p:sp>
        <p:nvSpPr>
          <p:cNvPr id="868" name="Google Shape;868;p22"/>
          <p:cNvSpPr txBox="1"/>
          <p:nvPr>
            <p:ph idx="10" type="dt"/>
          </p:nvPr>
        </p:nvSpPr>
        <p:spPr>
          <a:xfrm>
            <a:off x="6286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Stony Brook University</a:t>
            </a:r>
            <a:endParaRPr/>
          </a:p>
        </p:txBody>
      </p:sp>
      <p:sp>
        <p:nvSpPr>
          <p:cNvPr id="869" name="Google Shape;869;p22"/>
          <p:cNvSpPr txBox="1"/>
          <p:nvPr>
            <p:ph idx="11" type="ftr"/>
          </p:nvPr>
        </p:nvSpPr>
        <p:spPr>
          <a:xfrm>
            <a:off x="3028950" y="5296958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DeFormer, ACL 2020</a:t>
            </a:r>
            <a:endParaRPr/>
          </a:p>
        </p:txBody>
      </p:sp>
      <p:sp>
        <p:nvSpPr>
          <p:cNvPr id="870" name="Google Shape;870;p22"/>
          <p:cNvSpPr txBox="1"/>
          <p:nvPr>
            <p:ph idx="12" type="sldNum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71" name="Google Shape;87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4750" y="1820675"/>
            <a:ext cx="6153000" cy="2944540"/>
          </a:xfrm>
          <a:prstGeom prst="rect">
            <a:avLst/>
          </a:prstGeom>
          <a:noFill/>
          <a:ln>
            <a:noFill/>
          </a:ln>
        </p:spPr>
      </p:pic>
      <p:sp>
        <p:nvSpPr>
          <p:cNvPr id="872" name="Google Shape;872;p22"/>
          <p:cNvSpPr/>
          <p:nvPr/>
        </p:nvSpPr>
        <p:spPr>
          <a:xfrm>
            <a:off x="5255675" y="2398052"/>
            <a:ext cx="762000" cy="1228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3" name="Google Shape;873;p22"/>
          <p:cNvSpPr/>
          <p:nvPr/>
        </p:nvSpPr>
        <p:spPr>
          <a:xfrm>
            <a:off x="2333700" y="2188350"/>
            <a:ext cx="1501200" cy="6339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4" name="Google Shape;874;p22"/>
          <p:cNvGrpSpPr/>
          <p:nvPr/>
        </p:nvGrpSpPr>
        <p:grpSpPr>
          <a:xfrm>
            <a:off x="5811300" y="1087675"/>
            <a:ext cx="2136300" cy="1344000"/>
            <a:chOff x="5811300" y="3983275"/>
            <a:chExt cx="2136300" cy="1344000"/>
          </a:xfrm>
        </p:grpSpPr>
        <p:sp>
          <p:nvSpPr>
            <p:cNvPr id="875" name="Google Shape;875;p22"/>
            <p:cNvSpPr txBox="1"/>
            <p:nvPr/>
          </p:nvSpPr>
          <p:spPr>
            <a:xfrm>
              <a:off x="5811300" y="3983275"/>
              <a:ext cx="2136300" cy="5055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good tradeoff points</a:t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876" name="Google Shape;876;p22"/>
            <p:cNvCxnSpPr/>
            <p:nvPr/>
          </p:nvCxnSpPr>
          <p:spPr>
            <a:xfrm flipH="1" rot="10800000">
              <a:off x="5961525" y="4498075"/>
              <a:ext cx="11100" cy="829200"/>
            </a:xfrm>
            <a:prstGeom prst="straightConnector1">
              <a:avLst/>
            </a:prstGeom>
            <a:noFill/>
            <a:ln cap="flat" cmpd="sng" w="28575">
              <a:solidFill>
                <a:srgbClr val="4A86E8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877" name="Google Shape;877;p22"/>
          <p:cNvGrpSpPr/>
          <p:nvPr/>
        </p:nvGrpSpPr>
        <p:grpSpPr>
          <a:xfrm>
            <a:off x="628650" y="1098925"/>
            <a:ext cx="4135500" cy="1080250"/>
            <a:chOff x="5811300" y="3391475"/>
            <a:chExt cx="4135500" cy="1080250"/>
          </a:xfrm>
        </p:grpSpPr>
        <p:sp>
          <p:nvSpPr>
            <p:cNvPr id="878" name="Google Shape;878;p22"/>
            <p:cNvSpPr txBox="1"/>
            <p:nvPr/>
          </p:nvSpPr>
          <p:spPr>
            <a:xfrm>
              <a:off x="5811300" y="3391475"/>
              <a:ext cx="4135500" cy="5055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less dependence, less performance impact</a:t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879" name="Google Shape;879;p22"/>
            <p:cNvCxnSpPr/>
            <p:nvPr/>
          </p:nvCxnSpPr>
          <p:spPr>
            <a:xfrm rot="10800000">
              <a:off x="7575475" y="3926925"/>
              <a:ext cx="0" cy="5448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"/>
          <p:cNvSpPr/>
          <p:nvPr/>
        </p:nvSpPr>
        <p:spPr>
          <a:xfrm>
            <a:off x="1006350" y="1117600"/>
            <a:ext cx="7131300" cy="1524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457200" y="113771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eorgia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Resource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Challenges in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Large Transformers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5"/>
          <p:cNvSpPr txBox="1"/>
          <p:nvPr>
            <p:ph idx="10" type="dt"/>
          </p:nvPr>
        </p:nvSpPr>
        <p:spPr>
          <a:xfrm>
            <a:off x="6286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Stony Brook University</a:t>
            </a:r>
            <a:endParaRPr/>
          </a:p>
        </p:txBody>
      </p:sp>
      <p:sp>
        <p:nvSpPr>
          <p:cNvPr id="51" name="Google Shape;51;p5"/>
          <p:cNvSpPr txBox="1"/>
          <p:nvPr>
            <p:ph idx="11" type="ftr"/>
          </p:nvPr>
        </p:nvSpPr>
        <p:spPr>
          <a:xfrm>
            <a:off x="3028950" y="5296958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DeFormer, ACL 2020</a:t>
            </a:r>
            <a:endParaRPr/>
          </a:p>
        </p:txBody>
      </p:sp>
      <p:sp>
        <p:nvSpPr>
          <p:cNvPr id="52" name="Google Shape;52;p5"/>
          <p:cNvSpPr txBox="1"/>
          <p:nvPr>
            <p:ph idx="12" type="sldNum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53" name="Google Shape;53;p5"/>
          <p:cNvGrpSpPr/>
          <p:nvPr/>
        </p:nvGrpSpPr>
        <p:grpSpPr>
          <a:xfrm>
            <a:off x="3920950" y="1219055"/>
            <a:ext cx="928735" cy="812767"/>
            <a:chOff x="2977633" y="4362398"/>
            <a:chExt cx="1238313" cy="975360"/>
          </a:xfrm>
        </p:grpSpPr>
        <p:pic>
          <p:nvPicPr>
            <p:cNvPr id="54" name="Google Shape;54;p5"/>
            <p:cNvPicPr preferRelativeResize="0"/>
            <p:nvPr/>
          </p:nvPicPr>
          <p:blipFill rotWithShape="1">
            <a:blip r:embed="rId3">
              <a:alphaModFix/>
            </a:blip>
            <a:srcRect b="13613" l="0" r="0" t="11502"/>
            <a:stretch/>
          </p:blipFill>
          <p:spPr>
            <a:xfrm>
              <a:off x="2977633" y="4362398"/>
              <a:ext cx="1186698" cy="365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" name="Google Shape;55;p5"/>
            <p:cNvSpPr txBox="1"/>
            <p:nvPr/>
          </p:nvSpPr>
          <p:spPr>
            <a:xfrm>
              <a:off x="2996747" y="4728158"/>
              <a:ext cx="1219200" cy="60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rgbClr val="674EA7"/>
                  </a:solidFill>
                  <a:latin typeface="Calibri"/>
                  <a:ea typeface="Calibri"/>
                  <a:cs typeface="Calibri"/>
                  <a:sym typeface="Calibri"/>
                </a:rPr>
                <a:t>GPT-2</a:t>
              </a:r>
              <a:endParaRPr b="1" sz="1100">
                <a:solidFill>
                  <a:srgbClr val="674EA7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rgbClr val="674EA7"/>
                  </a:solidFill>
                  <a:latin typeface="Calibri"/>
                  <a:ea typeface="Calibri"/>
                  <a:cs typeface="Calibri"/>
                  <a:sym typeface="Calibri"/>
                </a:rPr>
                <a:t>1.5 B</a:t>
              </a:r>
              <a:endParaRPr b="1" sz="1100">
                <a:solidFill>
                  <a:srgbClr val="674EA7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" name="Google Shape;56;p5"/>
          <p:cNvGrpSpPr/>
          <p:nvPr/>
        </p:nvGrpSpPr>
        <p:grpSpPr>
          <a:xfrm>
            <a:off x="6766560" y="1219132"/>
            <a:ext cx="914400" cy="847573"/>
            <a:chOff x="4023418" y="1521667"/>
            <a:chExt cx="1219200" cy="951901"/>
          </a:xfrm>
        </p:grpSpPr>
        <p:pic>
          <p:nvPicPr>
            <p:cNvPr id="57" name="Google Shape;57;p5"/>
            <p:cNvPicPr preferRelativeResize="0"/>
            <p:nvPr/>
          </p:nvPicPr>
          <p:blipFill rotWithShape="1">
            <a:blip r:embed="rId4">
              <a:alphaModFix/>
            </a:blip>
            <a:srcRect b="39061" l="0" r="0" t="0"/>
            <a:stretch/>
          </p:blipFill>
          <p:spPr>
            <a:xfrm>
              <a:off x="4230672" y="1521667"/>
              <a:ext cx="804672" cy="342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" name="Google Shape;58;p5"/>
            <p:cNvSpPr txBox="1"/>
            <p:nvPr/>
          </p:nvSpPr>
          <p:spPr>
            <a:xfrm>
              <a:off x="4023418" y="1863968"/>
              <a:ext cx="1219200" cy="60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latin typeface="Calibri"/>
                  <a:ea typeface="Calibri"/>
                  <a:cs typeface="Calibri"/>
                  <a:sym typeface="Calibri"/>
                </a:rPr>
                <a:t>Megatron</a:t>
              </a:r>
              <a:endParaRPr b="1" sz="1100"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latin typeface="Calibri"/>
                  <a:ea typeface="Calibri"/>
                  <a:cs typeface="Calibri"/>
                  <a:sym typeface="Calibri"/>
                </a:rPr>
                <a:t>8.3 B</a:t>
              </a:r>
              <a:endParaRPr b="1" sz="11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" name="Google Shape;59;p5"/>
          <p:cNvGrpSpPr/>
          <p:nvPr/>
        </p:nvGrpSpPr>
        <p:grpSpPr>
          <a:xfrm>
            <a:off x="5358620" y="1219072"/>
            <a:ext cx="981900" cy="812767"/>
            <a:chOff x="4143329" y="3843419"/>
            <a:chExt cx="1309200" cy="975360"/>
          </a:xfrm>
        </p:grpSpPr>
        <p:pic>
          <p:nvPicPr>
            <p:cNvPr id="60" name="Google Shape;60;p5"/>
            <p:cNvPicPr preferRelativeResize="0"/>
            <p:nvPr/>
          </p:nvPicPr>
          <p:blipFill rotWithShape="1">
            <a:blip r:embed="rId5">
              <a:alphaModFix/>
            </a:blip>
            <a:srcRect b="31238" l="6902" r="10826" t="25064"/>
            <a:stretch/>
          </p:blipFill>
          <p:spPr>
            <a:xfrm>
              <a:off x="4143329" y="3843419"/>
              <a:ext cx="1309200" cy="365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" name="Google Shape;61;p5"/>
            <p:cNvSpPr txBox="1"/>
            <p:nvPr/>
          </p:nvSpPr>
          <p:spPr>
            <a:xfrm>
              <a:off x="4188342" y="4209179"/>
              <a:ext cx="1219200" cy="60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rgbClr val="666666"/>
                  </a:solidFill>
                  <a:latin typeface="Calibri"/>
                  <a:ea typeface="Calibri"/>
                  <a:cs typeface="Calibri"/>
                  <a:sym typeface="Calibri"/>
                </a:rPr>
                <a:t>T5</a:t>
              </a:r>
              <a:endParaRPr b="1" sz="11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rgbClr val="666666"/>
                  </a:solidFill>
                  <a:latin typeface="Calibri"/>
                  <a:ea typeface="Calibri"/>
                  <a:cs typeface="Calibri"/>
                  <a:sym typeface="Calibri"/>
                </a:rPr>
                <a:t>11B</a:t>
              </a:r>
              <a:endParaRPr b="1" sz="11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" name="Google Shape;62;p5"/>
          <p:cNvGrpSpPr/>
          <p:nvPr/>
        </p:nvGrpSpPr>
        <p:grpSpPr>
          <a:xfrm>
            <a:off x="2555326" y="1219075"/>
            <a:ext cx="1097325" cy="812767"/>
            <a:chOff x="4896143" y="3754957"/>
            <a:chExt cx="1463100" cy="975360"/>
          </a:xfrm>
        </p:grpSpPr>
        <p:sp>
          <p:nvSpPr>
            <p:cNvPr id="63" name="Google Shape;63;p5"/>
            <p:cNvSpPr txBox="1"/>
            <p:nvPr/>
          </p:nvSpPr>
          <p:spPr>
            <a:xfrm>
              <a:off x="4896143" y="4120718"/>
              <a:ext cx="1463100" cy="60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rgbClr val="4A86E8"/>
                  </a:solidFill>
                  <a:latin typeface="Calibri"/>
                  <a:ea typeface="Calibri"/>
                  <a:cs typeface="Calibri"/>
                  <a:sym typeface="Calibri"/>
                </a:rPr>
                <a:t>RoBERTa</a:t>
              </a:r>
              <a:r>
                <a:rPr b="1" lang="en-US" sz="1100">
                  <a:solidFill>
                    <a:srgbClr val="4A86E8"/>
                  </a:solidFill>
                  <a:latin typeface="Calibri"/>
                  <a:ea typeface="Calibri"/>
                  <a:cs typeface="Calibri"/>
                  <a:sym typeface="Calibri"/>
                </a:rPr>
                <a:t>-Large</a:t>
              </a:r>
              <a:endParaRPr b="1" sz="1100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rgbClr val="4A86E8"/>
                  </a:solidFill>
                  <a:latin typeface="Calibri"/>
                  <a:ea typeface="Calibri"/>
                  <a:cs typeface="Calibri"/>
                  <a:sym typeface="Calibri"/>
                </a:rPr>
                <a:t>355 M</a:t>
              </a:r>
              <a:endParaRPr b="1" sz="1100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4" name="Google Shape;64;p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444808" y="3754957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5" name="Google Shape;65;p5"/>
          <p:cNvGrpSpPr/>
          <p:nvPr/>
        </p:nvGrpSpPr>
        <p:grpSpPr>
          <a:xfrm>
            <a:off x="1280160" y="1219070"/>
            <a:ext cx="1097325" cy="812767"/>
            <a:chOff x="4107672" y="3888694"/>
            <a:chExt cx="1463100" cy="975360"/>
          </a:xfrm>
        </p:grpSpPr>
        <p:pic>
          <p:nvPicPr>
            <p:cNvPr id="66" name="Google Shape;66;p5"/>
            <p:cNvPicPr preferRelativeResize="0"/>
            <p:nvPr/>
          </p:nvPicPr>
          <p:blipFill rotWithShape="1">
            <a:blip r:embed="rId5">
              <a:alphaModFix/>
            </a:blip>
            <a:srcRect b="31238" l="6902" r="10826" t="25064"/>
            <a:stretch/>
          </p:blipFill>
          <p:spPr>
            <a:xfrm>
              <a:off x="4184613" y="3888694"/>
              <a:ext cx="1309200" cy="365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" name="Google Shape;67;p5"/>
            <p:cNvSpPr txBox="1"/>
            <p:nvPr/>
          </p:nvSpPr>
          <p:spPr>
            <a:xfrm>
              <a:off x="4107672" y="4254454"/>
              <a:ext cx="1463100" cy="60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rgbClr val="666666"/>
                  </a:solidFill>
                  <a:latin typeface="Calibri"/>
                  <a:ea typeface="Calibri"/>
                  <a:cs typeface="Calibri"/>
                  <a:sym typeface="Calibri"/>
                </a:rPr>
                <a:t>BERT-Large</a:t>
              </a:r>
              <a:endParaRPr b="1" sz="11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rgbClr val="666666"/>
                  </a:solidFill>
                  <a:latin typeface="Calibri"/>
                  <a:ea typeface="Calibri"/>
                  <a:cs typeface="Calibri"/>
                  <a:sym typeface="Calibri"/>
                </a:rPr>
                <a:t>340 M</a:t>
              </a:r>
              <a:endParaRPr b="1" sz="11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8" name="Google Shape;68;p5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2151122" y="3879160"/>
            <a:ext cx="793250" cy="640138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5"/>
          <p:cNvSpPr txBox="1"/>
          <p:nvPr/>
        </p:nvSpPr>
        <p:spPr>
          <a:xfrm>
            <a:off x="1652250" y="3356194"/>
            <a:ext cx="2190600" cy="3960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High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runtime latency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" name="Google Shape;70;p5"/>
          <p:cNvPicPr preferRelativeResize="0"/>
          <p:nvPr/>
        </p:nvPicPr>
        <p:blipFill>
          <a:blip r:embed="rId8">
            <a:alphaModFix amt="25000"/>
          </a:blip>
          <a:stretch>
            <a:fillRect/>
          </a:stretch>
        </p:blipFill>
        <p:spPr>
          <a:xfrm>
            <a:off x="5794724" y="3825741"/>
            <a:ext cx="793250" cy="793232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5"/>
          <p:cNvSpPr txBox="1"/>
          <p:nvPr/>
        </p:nvSpPr>
        <p:spPr>
          <a:xfrm>
            <a:off x="4977975" y="3356194"/>
            <a:ext cx="2585400" cy="3960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High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runtime memory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5"/>
          <p:cNvSpPr/>
          <p:nvPr/>
        </p:nvSpPr>
        <p:spPr>
          <a:xfrm>
            <a:off x="2686050" y="2109306"/>
            <a:ext cx="3654600" cy="451800"/>
          </a:xfrm>
          <a:prstGeom prst="rightArrow">
            <a:avLst>
              <a:gd fmla="val 50000" name="adj1"/>
              <a:gd fmla="val 52902" name="adj2"/>
            </a:avLst>
          </a:prstGeom>
          <a:gradFill>
            <a:gsLst>
              <a:gs pos="0">
                <a:srgbClr val="F4CCCC"/>
              </a:gs>
              <a:gs pos="0">
                <a:srgbClr val="FFFFFF"/>
              </a:gs>
              <a:gs pos="100000">
                <a:srgbClr val="F4CCCC"/>
              </a:gs>
            </a:gsLst>
            <a:lin ang="0" scaled="0"/>
          </a:gra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</a:rPr>
              <a:t>increasing model size</a:t>
            </a:r>
            <a:endParaRPr sz="1800">
              <a:solidFill>
                <a:srgbClr val="E0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5"/>
          <p:cNvSpPr txBox="1"/>
          <p:nvPr/>
        </p:nvSpPr>
        <p:spPr>
          <a:xfrm>
            <a:off x="1652350" y="4139361"/>
            <a:ext cx="2190600" cy="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 s</a:t>
            </a: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to answer a question!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5"/>
          <p:cNvSpPr/>
          <p:nvPr/>
        </p:nvSpPr>
        <p:spPr>
          <a:xfrm rot="7919874">
            <a:off x="3372572" y="2900273"/>
            <a:ext cx="477953" cy="21348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FEFEF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5"/>
          <p:cNvSpPr/>
          <p:nvPr/>
        </p:nvSpPr>
        <p:spPr>
          <a:xfrm rot="2880126">
            <a:off x="4970297" y="2900307"/>
            <a:ext cx="477953" cy="21348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FEFEF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5"/>
          <p:cNvSpPr txBox="1"/>
          <p:nvPr/>
        </p:nvSpPr>
        <p:spPr>
          <a:xfrm>
            <a:off x="4977975" y="4203472"/>
            <a:ext cx="2585400" cy="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&gt; </a:t>
            </a:r>
            <a:r>
              <a:rPr b="1"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half </a:t>
            </a:r>
            <a:r>
              <a:rPr b="1"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GB</a:t>
            </a: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to run </a:t>
            </a:r>
            <a:r>
              <a:rPr b="1"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one</a:t>
            </a: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question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23"/>
          <p:cNvSpPr txBox="1"/>
          <p:nvPr>
            <p:ph type="title"/>
          </p:nvPr>
        </p:nvSpPr>
        <p:spPr>
          <a:xfrm>
            <a:off x="457200" y="113771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eorgia"/>
              <a:buNone/>
            </a:pPr>
            <a:r>
              <a:rPr lang="en-US"/>
              <a:t>Takeaways</a:t>
            </a:r>
            <a:endParaRPr/>
          </a:p>
        </p:txBody>
      </p:sp>
      <p:sp>
        <p:nvSpPr>
          <p:cNvPr id="886" name="Google Shape;886;p23"/>
          <p:cNvSpPr txBox="1"/>
          <p:nvPr>
            <p:ph idx="10" type="dt"/>
          </p:nvPr>
        </p:nvSpPr>
        <p:spPr>
          <a:xfrm>
            <a:off x="6286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Stony Brook University</a:t>
            </a:r>
            <a:endParaRPr/>
          </a:p>
        </p:txBody>
      </p:sp>
      <p:sp>
        <p:nvSpPr>
          <p:cNvPr id="887" name="Google Shape;887;p23"/>
          <p:cNvSpPr txBox="1"/>
          <p:nvPr>
            <p:ph idx="11" type="ftr"/>
          </p:nvPr>
        </p:nvSpPr>
        <p:spPr>
          <a:xfrm>
            <a:off x="3028950" y="5296958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DeFormer, ACL 2020</a:t>
            </a:r>
            <a:endParaRPr/>
          </a:p>
        </p:txBody>
      </p:sp>
      <p:sp>
        <p:nvSpPr>
          <p:cNvPr id="888" name="Google Shape;888;p23"/>
          <p:cNvSpPr txBox="1"/>
          <p:nvPr>
            <p:ph idx="12" type="sldNum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889" name="Google Shape;889;p23"/>
          <p:cNvGrpSpPr/>
          <p:nvPr/>
        </p:nvGrpSpPr>
        <p:grpSpPr>
          <a:xfrm>
            <a:off x="709475" y="980375"/>
            <a:ext cx="7977300" cy="1101725"/>
            <a:chOff x="709475" y="980375"/>
            <a:chExt cx="7977300" cy="1101725"/>
          </a:xfrm>
        </p:grpSpPr>
        <p:sp>
          <p:nvSpPr>
            <p:cNvPr id="890" name="Google Shape;890;p23"/>
            <p:cNvSpPr/>
            <p:nvPr/>
          </p:nvSpPr>
          <p:spPr>
            <a:xfrm>
              <a:off x="709475" y="983500"/>
              <a:ext cx="7977300" cy="10986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23"/>
            <p:cNvSpPr txBox="1"/>
            <p:nvPr/>
          </p:nvSpPr>
          <p:spPr>
            <a:xfrm>
              <a:off x="1554475" y="981125"/>
              <a:ext cx="7054500" cy="109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DeFormer uses a simple decomposition technique that significantly speeds up inference, reduces memory while retaining most of the model’s accuracy</a:t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92" name="Google Shape;892;p23"/>
            <p:cNvPicPr preferRelativeResize="0"/>
            <p:nvPr/>
          </p:nvPicPr>
          <p:blipFill rotWithShape="1">
            <a:blip r:embed="rId3">
              <a:alphaModFix/>
            </a:blip>
            <a:srcRect b="2883" l="0" r="0" t="2874"/>
            <a:stretch/>
          </p:blipFill>
          <p:spPr>
            <a:xfrm>
              <a:off x="744592" y="980375"/>
              <a:ext cx="979834" cy="10984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93" name="Google Shape;893;p23"/>
          <p:cNvGrpSpPr/>
          <p:nvPr/>
        </p:nvGrpSpPr>
        <p:grpSpPr>
          <a:xfrm>
            <a:off x="709475" y="3625575"/>
            <a:ext cx="8033600" cy="1098650"/>
            <a:chOff x="709475" y="3625575"/>
            <a:chExt cx="8033600" cy="1098650"/>
          </a:xfrm>
        </p:grpSpPr>
        <p:sp>
          <p:nvSpPr>
            <p:cNvPr id="894" name="Google Shape;894;p23"/>
            <p:cNvSpPr/>
            <p:nvPr/>
          </p:nvSpPr>
          <p:spPr>
            <a:xfrm>
              <a:off x="709475" y="3625625"/>
              <a:ext cx="7977300" cy="10986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23"/>
            <p:cNvSpPr txBox="1"/>
            <p:nvPr/>
          </p:nvSpPr>
          <p:spPr>
            <a:xfrm>
              <a:off x="1554475" y="3625575"/>
              <a:ext cx="7188600" cy="109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DeFormer remains largely the same as the Transformer, allowing reusing original model weights without repeating pre-training</a:t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96" name="Google Shape;896;p23"/>
            <p:cNvGrpSpPr/>
            <p:nvPr/>
          </p:nvGrpSpPr>
          <p:grpSpPr>
            <a:xfrm>
              <a:off x="709475" y="3664303"/>
              <a:ext cx="1014900" cy="893479"/>
              <a:chOff x="6689700" y="2427728"/>
              <a:chExt cx="1014900" cy="893479"/>
            </a:xfrm>
          </p:grpSpPr>
          <p:pic>
            <p:nvPicPr>
              <p:cNvPr descr="Cloud Server PNG Transparent Images | PNG All" id="897" name="Google Shape;897;p23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6765900" y="2427728"/>
                <a:ext cx="893500" cy="89347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98" name="Google Shape;898;p23"/>
              <p:cNvSpPr txBox="1"/>
              <p:nvPr/>
            </p:nvSpPr>
            <p:spPr>
              <a:xfrm>
                <a:off x="6689700" y="2551175"/>
                <a:ext cx="1014900" cy="61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2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✘</a:t>
                </a:r>
                <a:endParaRPr sz="72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99" name="Google Shape;899;p23"/>
          <p:cNvGrpSpPr/>
          <p:nvPr/>
        </p:nvGrpSpPr>
        <p:grpSpPr>
          <a:xfrm>
            <a:off x="709475" y="2322550"/>
            <a:ext cx="7977300" cy="1162925"/>
            <a:chOff x="709475" y="2322550"/>
            <a:chExt cx="7977300" cy="1162925"/>
          </a:xfrm>
        </p:grpSpPr>
        <p:grpSp>
          <p:nvGrpSpPr>
            <p:cNvPr id="900" name="Google Shape;900;p23"/>
            <p:cNvGrpSpPr/>
            <p:nvPr/>
          </p:nvGrpSpPr>
          <p:grpSpPr>
            <a:xfrm>
              <a:off x="709475" y="2322550"/>
              <a:ext cx="7977300" cy="1137300"/>
              <a:chOff x="709475" y="2322550"/>
              <a:chExt cx="7977300" cy="1137300"/>
            </a:xfrm>
          </p:grpSpPr>
          <p:sp>
            <p:nvSpPr>
              <p:cNvPr id="901" name="Google Shape;901;p23"/>
              <p:cNvSpPr/>
              <p:nvPr/>
            </p:nvSpPr>
            <p:spPr>
              <a:xfrm>
                <a:off x="709475" y="2341613"/>
                <a:ext cx="7977300" cy="10986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2" name="Google Shape;902;p23"/>
              <p:cNvSpPr txBox="1"/>
              <p:nvPr/>
            </p:nvSpPr>
            <p:spPr>
              <a:xfrm>
                <a:off x="1554475" y="2322550"/>
                <a:ext cx="6956400" cy="113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45720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Calibri"/>
                    <a:ea typeface="Calibri"/>
                    <a:cs typeface="Calibri"/>
                    <a:sym typeface="Calibri"/>
                  </a:rPr>
                  <a:t>DeFormer leverages distillation along with auxiliary supervision to reduce performance gap to the original Transformer</a:t>
                </a: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03" name="Google Shape;903;p23"/>
              <p:cNvGrpSpPr/>
              <p:nvPr/>
            </p:nvGrpSpPr>
            <p:grpSpPr>
              <a:xfrm>
                <a:off x="951513" y="2491313"/>
                <a:ext cx="541192" cy="771435"/>
                <a:chOff x="813100" y="2342809"/>
                <a:chExt cx="286800" cy="503581"/>
              </a:xfrm>
            </p:grpSpPr>
            <p:sp>
              <p:nvSpPr>
                <p:cNvPr id="904" name="Google Shape;904;p23"/>
                <p:cNvSpPr/>
                <p:nvPr/>
              </p:nvSpPr>
              <p:spPr>
                <a:xfrm>
                  <a:off x="820751" y="2715590"/>
                  <a:ext cx="271500" cy="130800"/>
                </a:xfrm>
                <a:prstGeom prst="rightArrow">
                  <a:avLst>
                    <a:gd fmla="val 50000" name="adj1"/>
                    <a:gd fmla="val 50000" name="adj2"/>
                  </a:avLst>
                </a:prstGeom>
                <a:noFill/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000">
                      <a:latin typeface="Calibri"/>
                      <a:ea typeface="Calibri"/>
                      <a:cs typeface="Calibri"/>
                      <a:sym typeface="Calibri"/>
                    </a:rPr>
                    <a:t>LRS</a:t>
                  </a:r>
                  <a:endParaRPr sz="10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5" name="Google Shape;905;p23"/>
                <p:cNvSpPr/>
                <p:nvPr/>
              </p:nvSpPr>
              <p:spPr>
                <a:xfrm>
                  <a:off x="813100" y="2342809"/>
                  <a:ext cx="286800" cy="130800"/>
                </a:xfrm>
                <a:prstGeom prst="rightArrow">
                  <a:avLst>
                    <a:gd fmla="val 50000" name="adj1"/>
                    <a:gd fmla="val 50000" name="adj2"/>
                  </a:avLst>
                </a:prstGeom>
                <a:noFill/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000">
                      <a:latin typeface="Calibri"/>
                      <a:ea typeface="Calibri"/>
                      <a:cs typeface="Calibri"/>
                      <a:sym typeface="Calibri"/>
                    </a:rPr>
                    <a:t>KD</a:t>
                  </a:r>
                  <a:endParaRPr sz="10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pic>
          <p:nvPicPr>
            <p:cNvPr id="906" name="Google Shape;906;p2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917437" y="2384750"/>
              <a:ext cx="540969" cy="565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7" name="Google Shape;907;p23"/>
            <p:cNvSpPr txBox="1"/>
            <p:nvPr/>
          </p:nvSpPr>
          <p:spPr>
            <a:xfrm>
              <a:off x="1038825" y="2834640"/>
              <a:ext cx="298200" cy="24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666666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2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08" name="Google Shape;908;p2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46200" y="3066100"/>
              <a:ext cx="700300" cy="4193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loud Server PNG Transparent Images | PNG All" id="82" name="Google Shape;8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89700" y="2351528"/>
            <a:ext cx="893500" cy="893479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6"/>
          <p:cNvSpPr txBox="1"/>
          <p:nvPr>
            <p:ph type="title"/>
          </p:nvPr>
        </p:nvSpPr>
        <p:spPr>
          <a:xfrm>
            <a:off x="457200" y="113771"/>
            <a:ext cx="8229600" cy="762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to Reduce Runtime Latency and Memory?</a:t>
            </a:r>
            <a:endParaRPr/>
          </a:p>
        </p:txBody>
      </p:sp>
      <p:pic>
        <p:nvPicPr>
          <p:cNvPr id="84" name="Google Shape;84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2793" y="1812906"/>
            <a:ext cx="711083" cy="1183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9612" y="1315173"/>
            <a:ext cx="411500" cy="684813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6"/>
          <p:cNvSpPr/>
          <p:nvPr/>
        </p:nvSpPr>
        <p:spPr>
          <a:xfrm rot="-2880327">
            <a:off x="1526798" y="1989601"/>
            <a:ext cx="521926" cy="19776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9DAF8"/>
          </a:solidFill>
          <a:ln cap="flat" cmpd="sng" w="952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" name="Google Shape;87;p6"/>
          <p:cNvGrpSpPr/>
          <p:nvPr/>
        </p:nvGrpSpPr>
        <p:grpSpPr>
          <a:xfrm>
            <a:off x="2112025" y="3206855"/>
            <a:ext cx="2228438" cy="1515985"/>
            <a:chOff x="2188225" y="3038600"/>
            <a:chExt cx="2228438" cy="1364400"/>
          </a:xfrm>
        </p:grpSpPr>
        <p:sp>
          <p:nvSpPr>
            <p:cNvPr id="88" name="Google Shape;88;p6"/>
            <p:cNvSpPr/>
            <p:nvPr/>
          </p:nvSpPr>
          <p:spPr>
            <a:xfrm>
              <a:off x="2188225" y="3038600"/>
              <a:ext cx="2121300" cy="1364400"/>
            </a:xfrm>
            <a:prstGeom prst="rect">
              <a:avLst/>
            </a:prstGeom>
            <a:noFill/>
            <a:ln cap="flat" cmpd="sng" w="952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6"/>
            <p:cNvSpPr txBox="1"/>
            <p:nvPr/>
          </p:nvSpPr>
          <p:spPr>
            <a:xfrm>
              <a:off x="2189163" y="3206588"/>
              <a:ext cx="2227500" cy="102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orthogonal approach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 </a:t>
              </a: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run faster?</a:t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0" name="Google Shape;90;p6"/>
          <p:cNvSpPr/>
          <p:nvPr/>
        </p:nvSpPr>
        <p:spPr>
          <a:xfrm>
            <a:off x="4411475" y="1667889"/>
            <a:ext cx="481500" cy="207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9DAF8"/>
          </a:solidFill>
          <a:ln cap="flat" cmpd="sng" w="952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6"/>
          <p:cNvSpPr txBox="1"/>
          <p:nvPr>
            <p:ph idx="10" type="dt"/>
          </p:nvPr>
        </p:nvSpPr>
        <p:spPr>
          <a:xfrm>
            <a:off x="6286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Stony Brook University</a:t>
            </a:r>
            <a:endParaRPr/>
          </a:p>
        </p:txBody>
      </p:sp>
      <p:sp>
        <p:nvSpPr>
          <p:cNvPr id="92" name="Google Shape;92;p6"/>
          <p:cNvSpPr txBox="1"/>
          <p:nvPr>
            <p:ph idx="11" type="ftr"/>
          </p:nvPr>
        </p:nvSpPr>
        <p:spPr>
          <a:xfrm>
            <a:off x="3028950" y="5296958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DeFormer, ACL 2020</a:t>
            </a:r>
            <a:endParaRPr/>
          </a:p>
        </p:txBody>
      </p:sp>
      <p:sp>
        <p:nvSpPr>
          <p:cNvPr id="93" name="Google Shape;93;p6"/>
          <p:cNvSpPr txBox="1"/>
          <p:nvPr>
            <p:ph idx="12" type="sldNum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4" name="Google Shape;94;p6"/>
          <p:cNvPicPr preferRelativeResize="0"/>
          <p:nvPr/>
        </p:nvPicPr>
        <p:blipFill rotWithShape="1">
          <a:blip r:embed="rId5">
            <a:alphaModFix/>
          </a:blip>
          <a:srcRect b="0" l="0" r="42376" t="0"/>
          <a:stretch/>
        </p:blipFill>
        <p:spPr>
          <a:xfrm flipH="1">
            <a:off x="5073362" y="3269222"/>
            <a:ext cx="900900" cy="1577944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6"/>
          <p:cNvSpPr txBox="1"/>
          <p:nvPr/>
        </p:nvSpPr>
        <p:spPr>
          <a:xfrm>
            <a:off x="4540550" y="2264333"/>
            <a:ext cx="1966500" cy="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DistillBERT, TinyBERT ...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6"/>
          <p:cNvSpPr txBox="1"/>
          <p:nvPr/>
        </p:nvSpPr>
        <p:spPr>
          <a:xfrm>
            <a:off x="5619700" y="3569361"/>
            <a:ext cx="5931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6"/>
          <p:cNvSpPr txBox="1"/>
          <p:nvPr>
            <p:ph idx="1" type="body"/>
          </p:nvPr>
        </p:nvSpPr>
        <p:spPr>
          <a:xfrm>
            <a:off x="6060399" y="1640500"/>
            <a:ext cx="2688300" cy="437700"/>
          </a:xfrm>
          <a:prstGeom prst="rect">
            <a:avLst/>
          </a:prstGeom>
          <a:noFill/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/>
              <a:t>expensive</a:t>
            </a:r>
            <a:r>
              <a:rPr lang="en-US" sz="1800"/>
              <a:t> pre-training 😟</a:t>
            </a:r>
            <a:endParaRPr sz="1800"/>
          </a:p>
        </p:txBody>
      </p:sp>
      <p:sp>
        <p:nvSpPr>
          <p:cNvPr id="98" name="Google Shape;98;p6"/>
          <p:cNvSpPr txBox="1"/>
          <p:nvPr>
            <p:ph idx="1" type="body"/>
          </p:nvPr>
        </p:nvSpPr>
        <p:spPr>
          <a:xfrm>
            <a:off x="5970000" y="3731500"/>
            <a:ext cx="2423700" cy="437700"/>
          </a:xfrm>
          <a:prstGeom prst="rect">
            <a:avLst/>
          </a:prstGeom>
          <a:noFill/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/>
              <a:t>no</a:t>
            </a:r>
            <a:r>
              <a:rPr lang="en-US" sz="1800"/>
              <a:t> pre-training 😀</a:t>
            </a:r>
            <a:endParaRPr sz="1800"/>
          </a:p>
        </p:txBody>
      </p:sp>
      <p:sp>
        <p:nvSpPr>
          <p:cNvPr id="99" name="Google Shape;99;p6"/>
          <p:cNvSpPr txBox="1"/>
          <p:nvPr/>
        </p:nvSpPr>
        <p:spPr>
          <a:xfrm>
            <a:off x="6507038" y="2551167"/>
            <a:ext cx="13284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✘</a:t>
            </a:r>
            <a:endParaRPr sz="7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6"/>
          <p:cNvSpPr/>
          <p:nvPr/>
        </p:nvSpPr>
        <p:spPr>
          <a:xfrm rot="2877536">
            <a:off x="1526795" y="3638858"/>
            <a:ext cx="521904" cy="19776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9DAF8"/>
          </a:solidFill>
          <a:ln cap="flat" cmpd="sng" w="952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1" name="Google Shape;101;p6"/>
          <p:cNvGrpSpPr/>
          <p:nvPr/>
        </p:nvGrpSpPr>
        <p:grpSpPr>
          <a:xfrm>
            <a:off x="2112025" y="1185986"/>
            <a:ext cx="2121300" cy="1515985"/>
            <a:chOff x="2188225" y="1219800"/>
            <a:chExt cx="2121300" cy="1364400"/>
          </a:xfrm>
        </p:grpSpPr>
        <p:sp>
          <p:nvSpPr>
            <p:cNvPr id="102" name="Google Shape;102;p6"/>
            <p:cNvSpPr/>
            <p:nvPr/>
          </p:nvSpPr>
          <p:spPr>
            <a:xfrm>
              <a:off x="2188225" y="1219800"/>
              <a:ext cx="2121300" cy="1364400"/>
            </a:xfrm>
            <a:prstGeom prst="rect">
              <a:avLst/>
            </a:prstGeom>
            <a:noFill/>
            <a:ln cap="flat" cmpd="sng" w="952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03" name="Google Shape;103;p6"/>
            <p:cNvPicPr preferRelativeResize="0"/>
            <p:nvPr/>
          </p:nvPicPr>
          <p:blipFill rotWithShape="1">
            <a:blip r:embed="rId6">
              <a:alphaModFix/>
            </a:blip>
            <a:srcRect b="0" l="0" r="0" t="11237"/>
            <a:stretch/>
          </p:blipFill>
          <p:spPr>
            <a:xfrm>
              <a:off x="2671628" y="1316138"/>
              <a:ext cx="1260697" cy="861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" name="Google Shape;104;p6"/>
            <p:cNvSpPr txBox="1"/>
            <p:nvPr/>
          </p:nvSpPr>
          <p:spPr>
            <a:xfrm>
              <a:off x="2541163" y="2228950"/>
              <a:ext cx="1415400" cy="34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Distillation</a:t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" name="Google Shape;105;p6"/>
          <p:cNvSpPr/>
          <p:nvPr/>
        </p:nvSpPr>
        <p:spPr>
          <a:xfrm>
            <a:off x="4411471" y="3954361"/>
            <a:ext cx="481500" cy="207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9DAF8"/>
          </a:solidFill>
          <a:ln cap="flat" cmpd="sng" w="952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"/>
          <p:cNvSpPr txBox="1"/>
          <p:nvPr>
            <p:ph type="title"/>
          </p:nvPr>
        </p:nvSpPr>
        <p:spPr>
          <a:xfrm>
            <a:off x="457200" y="113771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eorgia"/>
              <a:buNone/>
            </a:pPr>
            <a:r>
              <a:rPr lang="en-US"/>
              <a:t>Why are Transformers Slow for QA?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7"/>
          <p:cNvSpPr txBox="1"/>
          <p:nvPr>
            <p:ph idx="10" type="dt"/>
          </p:nvPr>
        </p:nvSpPr>
        <p:spPr>
          <a:xfrm>
            <a:off x="6286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Stony Brook University</a:t>
            </a:r>
            <a:endParaRPr/>
          </a:p>
        </p:txBody>
      </p:sp>
      <p:sp>
        <p:nvSpPr>
          <p:cNvPr id="113" name="Google Shape;113;p7"/>
          <p:cNvSpPr txBox="1"/>
          <p:nvPr>
            <p:ph idx="11" type="ftr"/>
          </p:nvPr>
        </p:nvSpPr>
        <p:spPr>
          <a:xfrm>
            <a:off x="3028950" y="5296958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DeFormer, ACL 2020</a:t>
            </a:r>
            <a:endParaRPr/>
          </a:p>
        </p:txBody>
      </p:sp>
      <p:sp>
        <p:nvSpPr>
          <p:cNvPr id="114" name="Google Shape;114;p7"/>
          <p:cNvSpPr txBox="1"/>
          <p:nvPr>
            <p:ph idx="12" type="sldNum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15" name="Google Shape;115;p7"/>
          <p:cNvGrpSpPr/>
          <p:nvPr/>
        </p:nvGrpSpPr>
        <p:grpSpPr>
          <a:xfrm>
            <a:off x="2621700" y="3762863"/>
            <a:ext cx="2262175" cy="584175"/>
            <a:chOff x="3482675" y="3591050"/>
            <a:chExt cx="2262175" cy="525763"/>
          </a:xfrm>
        </p:grpSpPr>
        <p:sp>
          <p:nvSpPr>
            <p:cNvPr id="116" name="Google Shape;116;p7"/>
            <p:cNvSpPr/>
            <p:nvPr/>
          </p:nvSpPr>
          <p:spPr>
            <a:xfrm>
              <a:off x="4163550" y="3868413"/>
              <a:ext cx="1581300" cy="248400"/>
            </a:xfrm>
            <a:prstGeom prst="roundRect">
              <a:avLst>
                <a:gd fmla="val 16667" name="adj"/>
              </a:avLst>
            </a:prstGeom>
            <a:solidFill>
              <a:srgbClr val="D9EAD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Context</a:t>
              </a:r>
              <a:endParaRPr/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3482675" y="3868413"/>
              <a:ext cx="540900" cy="248400"/>
            </a:xfrm>
            <a:prstGeom prst="roundRect">
              <a:avLst>
                <a:gd fmla="val 16667" name="adj"/>
              </a:avLst>
            </a:prstGeom>
            <a:solidFill>
              <a:srgbClr val="D9D2E9"/>
            </a:solidFill>
            <a:ln cap="flat" cmpd="sng" w="9525">
              <a:solidFill>
                <a:srgbClr val="8E7CC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Q</a:t>
              </a:r>
              <a:endParaRPr/>
            </a:p>
          </p:txBody>
        </p:sp>
        <p:sp>
          <p:nvSpPr>
            <p:cNvPr id="118" name="Google Shape;118;p7"/>
            <p:cNvSpPr/>
            <p:nvPr/>
          </p:nvSpPr>
          <p:spPr>
            <a:xfrm rot="-5400000">
              <a:off x="3643313" y="3627663"/>
              <a:ext cx="219600" cy="146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D9D2E9"/>
            </a:solidFill>
            <a:ln cap="flat" cmpd="sng" w="9525">
              <a:solidFill>
                <a:srgbClr val="8E7CC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7"/>
            <p:cNvSpPr/>
            <p:nvPr/>
          </p:nvSpPr>
          <p:spPr>
            <a:xfrm rot="-5400000">
              <a:off x="4844388" y="3626000"/>
              <a:ext cx="219600" cy="1497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D9EAD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0" name="Google Shape;120;p7"/>
          <p:cNvSpPr txBox="1"/>
          <p:nvPr/>
        </p:nvSpPr>
        <p:spPr>
          <a:xfrm>
            <a:off x="1263725" y="3236597"/>
            <a:ext cx="7926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Layer 1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1" name="Google Shape;121;p7"/>
          <p:cNvSpPr txBox="1"/>
          <p:nvPr/>
        </p:nvSpPr>
        <p:spPr>
          <a:xfrm>
            <a:off x="3001138" y="1029236"/>
            <a:ext cx="1474200" cy="36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Predicted Answer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2" name="Google Shape;122;p7"/>
          <p:cNvCxnSpPr>
            <a:stCxn id="123" idx="0"/>
            <a:endCxn id="121" idx="2"/>
          </p:cNvCxnSpPr>
          <p:nvPr/>
        </p:nvCxnSpPr>
        <p:spPr>
          <a:xfrm rot="10800000">
            <a:off x="3738250" y="1396904"/>
            <a:ext cx="0" cy="271500"/>
          </a:xfrm>
          <a:prstGeom prst="straightConnector1">
            <a:avLst/>
          </a:prstGeom>
          <a:noFill/>
          <a:ln cap="flat" cmpd="sng" w="19050">
            <a:solidFill>
              <a:srgbClr val="888888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4" name="Google Shape;124;p7"/>
          <p:cNvSpPr txBox="1"/>
          <p:nvPr/>
        </p:nvSpPr>
        <p:spPr>
          <a:xfrm>
            <a:off x="1263725" y="2611819"/>
            <a:ext cx="7926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Layer 2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5" name="Google Shape;125;p7"/>
          <p:cNvSpPr txBox="1"/>
          <p:nvPr/>
        </p:nvSpPr>
        <p:spPr>
          <a:xfrm>
            <a:off x="1263725" y="1715931"/>
            <a:ext cx="7926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Layer n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126" name="Google Shape;126;p7"/>
          <p:cNvGrpSpPr/>
          <p:nvPr/>
        </p:nvGrpSpPr>
        <p:grpSpPr>
          <a:xfrm>
            <a:off x="2718815" y="3477053"/>
            <a:ext cx="2042337" cy="667"/>
            <a:chOff x="3667765" y="3192879"/>
            <a:chExt cx="2042337" cy="600"/>
          </a:xfrm>
        </p:grpSpPr>
        <p:cxnSp>
          <p:nvCxnSpPr>
            <p:cNvPr id="127" name="Google Shape;127;p7"/>
            <p:cNvCxnSpPr>
              <a:stCxn id="128" idx="0"/>
              <a:endCxn id="129" idx="0"/>
            </p:cNvCxnSpPr>
            <p:nvPr/>
          </p:nvCxnSpPr>
          <p:spPr>
            <a:xfrm flipH="1" rot="-5400000">
              <a:off x="4518475" y="2682579"/>
              <a:ext cx="600" cy="1021200"/>
            </a:xfrm>
            <a:prstGeom prst="curvedConnector3">
              <a:avLst>
                <a:gd fmla="val -39687500" name="adj1"/>
              </a:avLst>
            </a:prstGeom>
            <a:noFill/>
            <a:ln cap="flat" cmpd="sng" w="9525">
              <a:solidFill>
                <a:srgbClr val="E0666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0" name="Google Shape;130;p7"/>
            <p:cNvCxnSpPr>
              <a:stCxn id="131" idx="0"/>
              <a:endCxn id="132" idx="0"/>
            </p:cNvCxnSpPr>
            <p:nvPr/>
          </p:nvCxnSpPr>
          <p:spPr>
            <a:xfrm flipH="1" rot="-5400000">
              <a:off x="4007815" y="2852829"/>
              <a:ext cx="600" cy="680700"/>
            </a:xfrm>
            <a:prstGeom prst="curvedConnector3">
              <a:avLst>
                <a:gd fmla="val -39687500" name="adj1"/>
              </a:avLst>
            </a:prstGeom>
            <a:noFill/>
            <a:ln cap="flat" cmpd="sng" w="9525">
              <a:solidFill>
                <a:srgbClr val="E0666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3" name="Google Shape;133;p7"/>
            <p:cNvCxnSpPr>
              <a:stCxn id="132" idx="0"/>
              <a:endCxn id="129" idx="0"/>
            </p:cNvCxnSpPr>
            <p:nvPr/>
          </p:nvCxnSpPr>
          <p:spPr>
            <a:xfrm flipH="1" rot="-5400000">
              <a:off x="4688634" y="2852829"/>
              <a:ext cx="600" cy="680700"/>
            </a:xfrm>
            <a:prstGeom prst="curvedConnector3">
              <a:avLst>
                <a:gd fmla="val -39687500" name="adj1"/>
              </a:avLst>
            </a:prstGeom>
            <a:noFill/>
            <a:ln cap="flat" cmpd="sng" w="9525">
              <a:solidFill>
                <a:srgbClr val="6AA84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4" name="Google Shape;134;p7"/>
            <p:cNvCxnSpPr>
              <a:stCxn id="135" idx="0"/>
              <a:endCxn id="136" idx="0"/>
            </p:cNvCxnSpPr>
            <p:nvPr/>
          </p:nvCxnSpPr>
          <p:spPr>
            <a:xfrm flipH="1" rot="-5400000">
              <a:off x="5029043" y="2852829"/>
              <a:ext cx="600" cy="680700"/>
            </a:xfrm>
            <a:prstGeom prst="curvedConnector3">
              <a:avLst>
                <a:gd fmla="val -39687500" name="adj1"/>
              </a:avLst>
            </a:prstGeom>
            <a:noFill/>
            <a:ln cap="flat" cmpd="sng" w="9525">
              <a:solidFill>
                <a:srgbClr val="6AA84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7" name="Google Shape;137;p7"/>
            <p:cNvCxnSpPr>
              <a:stCxn id="131" idx="0"/>
              <a:endCxn id="135" idx="0"/>
            </p:cNvCxnSpPr>
            <p:nvPr/>
          </p:nvCxnSpPr>
          <p:spPr>
            <a:xfrm flipH="1" rot="-5400000">
              <a:off x="4178065" y="2682579"/>
              <a:ext cx="600" cy="1021200"/>
            </a:xfrm>
            <a:prstGeom prst="curvedConnector3">
              <a:avLst>
                <a:gd fmla="val -39687500" name="adj1"/>
              </a:avLst>
            </a:prstGeom>
            <a:noFill/>
            <a:ln cap="flat" cmpd="sng" w="9525">
              <a:solidFill>
                <a:srgbClr val="E0666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8" name="Google Shape;138;p7"/>
            <p:cNvCxnSpPr>
              <a:stCxn id="131" idx="0"/>
              <a:endCxn id="128" idx="0"/>
            </p:cNvCxnSpPr>
            <p:nvPr/>
          </p:nvCxnSpPr>
          <p:spPr>
            <a:xfrm flipH="1" rot="-5400000">
              <a:off x="3837715" y="3022929"/>
              <a:ext cx="600" cy="340500"/>
            </a:xfrm>
            <a:prstGeom prst="curvedConnector3">
              <a:avLst>
                <a:gd fmla="val -39687500" name="adj1"/>
              </a:avLst>
            </a:prstGeom>
            <a:noFill/>
            <a:ln cap="flat" cmpd="sng" w="9525">
              <a:solidFill>
                <a:srgbClr val="8E7CC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9" name="Google Shape;139;p7"/>
            <p:cNvCxnSpPr>
              <a:stCxn id="129" idx="0"/>
              <a:endCxn id="140" idx="0"/>
            </p:cNvCxnSpPr>
            <p:nvPr/>
          </p:nvCxnSpPr>
          <p:spPr>
            <a:xfrm flipH="1" rot="-5400000">
              <a:off x="5369452" y="2852829"/>
              <a:ext cx="600" cy="680700"/>
            </a:xfrm>
            <a:prstGeom prst="curvedConnector3">
              <a:avLst>
                <a:gd fmla="val -39687500" name="adj1"/>
              </a:avLst>
            </a:prstGeom>
            <a:noFill/>
            <a:ln cap="flat" cmpd="sng" w="9525">
              <a:solidFill>
                <a:srgbClr val="6AA84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1" name="Google Shape;141;p7"/>
            <p:cNvCxnSpPr>
              <a:stCxn id="128" idx="0"/>
              <a:endCxn id="136" idx="0"/>
            </p:cNvCxnSpPr>
            <p:nvPr/>
          </p:nvCxnSpPr>
          <p:spPr>
            <a:xfrm flipH="1" rot="-5400000">
              <a:off x="4688725" y="2512329"/>
              <a:ext cx="600" cy="1361700"/>
            </a:xfrm>
            <a:prstGeom prst="curvedConnector3">
              <a:avLst>
                <a:gd fmla="val -39687500" name="adj1"/>
              </a:avLst>
            </a:prstGeom>
            <a:noFill/>
            <a:ln cap="flat" cmpd="sng" w="9525">
              <a:solidFill>
                <a:srgbClr val="E06666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42" name="Google Shape;142;p7"/>
          <p:cNvGrpSpPr/>
          <p:nvPr/>
        </p:nvGrpSpPr>
        <p:grpSpPr>
          <a:xfrm>
            <a:off x="2548565" y="3477053"/>
            <a:ext cx="2382955" cy="221664"/>
            <a:chOff x="3497515" y="3192879"/>
            <a:chExt cx="2382955" cy="199500"/>
          </a:xfrm>
        </p:grpSpPr>
        <p:sp>
          <p:nvSpPr>
            <p:cNvPr id="131" name="Google Shape;131;p7"/>
            <p:cNvSpPr/>
            <p:nvPr/>
          </p:nvSpPr>
          <p:spPr>
            <a:xfrm>
              <a:off x="3497515" y="3192879"/>
              <a:ext cx="340500" cy="199500"/>
            </a:xfrm>
            <a:prstGeom prst="roundRect">
              <a:avLst>
                <a:gd fmla="val 16667" name="adj"/>
              </a:avLst>
            </a:prstGeom>
            <a:solidFill>
              <a:srgbClr val="D9D2E9"/>
            </a:solidFill>
            <a:ln cap="flat" cmpd="sng" w="9525">
              <a:solidFill>
                <a:srgbClr val="8E7CC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7"/>
            <p:cNvSpPr/>
            <p:nvPr/>
          </p:nvSpPr>
          <p:spPr>
            <a:xfrm>
              <a:off x="3837925" y="3192879"/>
              <a:ext cx="340500" cy="199500"/>
            </a:xfrm>
            <a:prstGeom prst="roundRect">
              <a:avLst>
                <a:gd fmla="val 16667" name="adj"/>
              </a:avLst>
            </a:prstGeom>
            <a:solidFill>
              <a:srgbClr val="D9D2E9"/>
            </a:solidFill>
            <a:ln cap="flat" cmpd="sng" w="9525">
              <a:solidFill>
                <a:srgbClr val="8E7CC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7"/>
            <p:cNvSpPr/>
            <p:nvPr/>
          </p:nvSpPr>
          <p:spPr>
            <a:xfrm>
              <a:off x="4178334" y="3192879"/>
              <a:ext cx="340500" cy="199500"/>
            </a:xfrm>
            <a:prstGeom prst="roundRect">
              <a:avLst>
                <a:gd fmla="val 16667" name="adj"/>
              </a:avLst>
            </a:prstGeom>
            <a:solidFill>
              <a:srgbClr val="D9EAD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4518743" y="3192879"/>
              <a:ext cx="340500" cy="199500"/>
            </a:xfrm>
            <a:prstGeom prst="roundRect">
              <a:avLst>
                <a:gd fmla="val 16667" name="adj"/>
              </a:avLst>
            </a:prstGeom>
            <a:solidFill>
              <a:srgbClr val="D9EAD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4859152" y="3192879"/>
              <a:ext cx="340500" cy="199500"/>
            </a:xfrm>
            <a:prstGeom prst="roundRect">
              <a:avLst>
                <a:gd fmla="val 16667" name="adj"/>
              </a:avLst>
            </a:prstGeom>
            <a:solidFill>
              <a:srgbClr val="D9EAD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7"/>
            <p:cNvSpPr/>
            <p:nvPr/>
          </p:nvSpPr>
          <p:spPr>
            <a:xfrm>
              <a:off x="5199561" y="3192879"/>
              <a:ext cx="340500" cy="199500"/>
            </a:xfrm>
            <a:prstGeom prst="roundRect">
              <a:avLst>
                <a:gd fmla="val 16667" name="adj"/>
              </a:avLst>
            </a:prstGeom>
            <a:solidFill>
              <a:srgbClr val="D9EAD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5539970" y="3192879"/>
              <a:ext cx="340500" cy="199500"/>
            </a:xfrm>
            <a:prstGeom prst="roundRect">
              <a:avLst>
                <a:gd fmla="val 16667" name="adj"/>
              </a:avLst>
            </a:prstGeom>
            <a:solidFill>
              <a:srgbClr val="D9EAD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3" name="Google Shape;143;p7"/>
          <p:cNvGrpSpPr/>
          <p:nvPr/>
        </p:nvGrpSpPr>
        <p:grpSpPr>
          <a:xfrm>
            <a:off x="2458150" y="2564307"/>
            <a:ext cx="2560200" cy="517995"/>
            <a:chOff x="3328425" y="2414150"/>
            <a:chExt cx="2560200" cy="466200"/>
          </a:xfrm>
        </p:grpSpPr>
        <p:grpSp>
          <p:nvGrpSpPr>
            <p:cNvPr id="144" name="Google Shape;144;p7"/>
            <p:cNvGrpSpPr/>
            <p:nvPr/>
          </p:nvGrpSpPr>
          <p:grpSpPr>
            <a:xfrm>
              <a:off x="3417040" y="2666554"/>
              <a:ext cx="2382955" cy="199500"/>
              <a:chOff x="1227840" y="1790967"/>
              <a:chExt cx="2382955" cy="199500"/>
            </a:xfrm>
          </p:grpSpPr>
          <p:grpSp>
            <p:nvGrpSpPr>
              <p:cNvPr id="145" name="Google Shape;145;p7"/>
              <p:cNvGrpSpPr/>
              <p:nvPr/>
            </p:nvGrpSpPr>
            <p:grpSpPr>
              <a:xfrm>
                <a:off x="1398090" y="1790967"/>
                <a:ext cx="2042337" cy="600"/>
                <a:chOff x="3667765" y="3192879"/>
                <a:chExt cx="2042337" cy="600"/>
              </a:xfrm>
            </p:grpSpPr>
            <p:cxnSp>
              <p:nvCxnSpPr>
                <p:cNvPr id="146" name="Google Shape;146;p7"/>
                <p:cNvCxnSpPr>
                  <a:stCxn id="147" idx="0"/>
                  <a:endCxn id="148" idx="0"/>
                </p:cNvCxnSpPr>
                <p:nvPr/>
              </p:nvCxnSpPr>
              <p:spPr>
                <a:xfrm flipH="1" rot="-5400000">
                  <a:off x="4518475" y="2682579"/>
                  <a:ext cx="600" cy="1021200"/>
                </a:xfrm>
                <a:prstGeom prst="curvedConnector3">
                  <a:avLst>
                    <a:gd fmla="val -39687500" name="adj1"/>
                  </a:avLst>
                </a:prstGeom>
                <a:noFill/>
                <a:ln cap="flat" cmpd="sng" w="9525">
                  <a:solidFill>
                    <a:srgbClr val="E06666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9" name="Google Shape;149;p7"/>
                <p:cNvCxnSpPr>
                  <a:stCxn id="150" idx="0"/>
                  <a:endCxn id="151" idx="0"/>
                </p:cNvCxnSpPr>
                <p:nvPr/>
              </p:nvCxnSpPr>
              <p:spPr>
                <a:xfrm flipH="1" rot="-5400000">
                  <a:off x="4007815" y="2852829"/>
                  <a:ext cx="600" cy="680700"/>
                </a:xfrm>
                <a:prstGeom prst="curvedConnector3">
                  <a:avLst>
                    <a:gd fmla="val -39687500" name="adj1"/>
                  </a:avLst>
                </a:prstGeom>
                <a:noFill/>
                <a:ln cap="flat" cmpd="sng" w="9525">
                  <a:solidFill>
                    <a:srgbClr val="E06666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2" name="Google Shape;152;p7"/>
                <p:cNvCxnSpPr>
                  <a:stCxn id="151" idx="0"/>
                  <a:endCxn id="148" idx="0"/>
                </p:cNvCxnSpPr>
                <p:nvPr/>
              </p:nvCxnSpPr>
              <p:spPr>
                <a:xfrm flipH="1" rot="-5400000">
                  <a:off x="4688634" y="2852829"/>
                  <a:ext cx="600" cy="680700"/>
                </a:xfrm>
                <a:prstGeom prst="curvedConnector3">
                  <a:avLst>
                    <a:gd fmla="val -39687500" name="adj1"/>
                  </a:avLst>
                </a:prstGeom>
                <a:noFill/>
                <a:ln cap="flat" cmpd="sng" w="9525">
                  <a:solidFill>
                    <a:srgbClr val="6AA84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3" name="Google Shape;153;p7"/>
                <p:cNvCxnSpPr>
                  <a:stCxn id="154" idx="0"/>
                  <a:endCxn id="155" idx="0"/>
                </p:cNvCxnSpPr>
                <p:nvPr/>
              </p:nvCxnSpPr>
              <p:spPr>
                <a:xfrm flipH="1" rot="-5400000">
                  <a:off x="5029043" y="2852829"/>
                  <a:ext cx="600" cy="680700"/>
                </a:xfrm>
                <a:prstGeom prst="curvedConnector3">
                  <a:avLst>
                    <a:gd fmla="val -39687500" name="adj1"/>
                  </a:avLst>
                </a:prstGeom>
                <a:noFill/>
                <a:ln cap="flat" cmpd="sng" w="9525">
                  <a:solidFill>
                    <a:srgbClr val="6AA84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6" name="Google Shape;156;p7"/>
                <p:cNvCxnSpPr>
                  <a:stCxn id="150" idx="0"/>
                  <a:endCxn id="154" idx="0"/>
                </p:cNvCxnSpPr>
                <p:nvPr/>
              </p:nvCxnSpPr>
              <p:spPr>
                <a:xfrm flipH="1" rot="-5400000">
                  <a:off x="4178065" y="2682579"/>
                  <a:ext cx="600" cy="1021200"/>
                </a:xfrm>
                <a:prstGeom prst="curvedConnector3">
                  <a:avLst>
                    <a:gd fmla="val -39687500" name="adj1"/>
                  </a:avLst>
                </a:prstGeom>
                <a:noFill/>
                <a:ln cap="flat" cmpd="sng" w="9525">
                  <a:solidFill>
                    <a:srgbClr val="E06666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7" name="Google Shape;157;p7"/>
                <p:cNvCxnSpPr>
                  <a:stCxn id="150" idx="0"/>
                  <a:endCxn id="147" idx="0"/>
                </p:cNvCxnSpPr>
                <p:nvPr/>
              </p:nvCxnSpPr>
              <p:spPr>
                <a:xfrm flipH="1" rot="-5400000">
                  <a:off x="3837715" y="3022929"/>
                  <a:ext cx="600" cy="340500"/>
                </a:xfrm>
                <a:prstGeom prst="curvedConnector3">
                  <a:avLst>
                    <a:gd fmla="val -39687500" name="adj1"/>
                  </a:avLst>
                </a:prstGeom>
                <a:noFill/>
                <a:ln cap="flat" cmpd="sng" w="9525">
                  <a:solidFill>
                    <a:srgbClr val="8E7CC3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8" name="Google Shape;158;p7"/>
                <p:cNvCxnSpPr>
                  <a:stCxn id="148" idx="0"/>
                  <a:endCxn id="159" idx="0"/>
                </p:cNvCxnSpPr>
                <p:nvPr/>
              </p:nvCxnSpPr>
              <p:spPr>
                <a:xfrm flipH="1" rot="-5400000">
                  <a:off x="5369452" y="2852829"/>
                  <a:ext cx="600" cy="680700"/>
                </a:xfrm>
                <a:prstGeom prst="curvedConnector3">
                  <a:avLst>
                    <a:gd fmla="val -39687500" name="adj1"/>
                  </a:avLst>
                </a:prstGeom>
                <a:noFill/>
                <a:ln cap="flat" cmpd="sng" w="9525">
                  <a:solidFill>
                    <a:srgbClr val="6AA84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0" name="Google Shape;160;p7"/>
                <p:cNvCxnSpPr>
                  <a:stCxn id="147" idx="0"/>
                  <a:endCxn id="155" idx="0"/>
                </p:cNvCxnSpPr>
                <p:nvPr/>
              </p:nvCxnSpPr>
              <p:spPr>
                <a:xfrm flipH="1" rot="-5400000">
                  <a:off x="4688725" y="2512329"/>
                  <a:ext cx="600" cy="1361700"/>
                </a:xfrm>
                <a:prstGeom prst="curvedConnector3">
                  <a:avLst>
                    <a:gd fmla="val -39687500" name="adj1"/>
                  </a:avLst>
                </a:prstGeom>
                <a:noFill/>
                <a:ln cap="flat" cmpd="sng" w="9525">
                  <a:solidFill>
                    <a:srgbClr val="E06666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61" name="Google Shape;161;p7"/>
              <p:cNvGrpSpPr/>
              <p:nvPr/>
            </p:nvGrpSpPr>
            <p:grpSpPr>
              <a:xfrm>
                <a:off x="1227840" y="1790967"/>
                <a:ext cx="2382955" cy="199500"/>
                <a:chOff x="3497515" y="3192879"/>
                <a:chExt cx="2382955" cy="199500"/>
              </a:xfrm>
            </p:grpSpPr>
            <p:sp>
              <p:nvSpPr>
                <p:cNvPr id="150" name="Google Shape;150;p7"/>
                <p:cNvSpPr/>
                <p:nvPr/>
              </p:nvSpPr>
              <p:spPr>
                <a:xfrm>
                  <a:off x="3497515" y="3192879"/>
                  <a:ext cx="340500" cy="1995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D9D2E9"/>
                </a:solidFill>
                <a:ln cap="flat" cmpd="sng" w="9525">
                  <a:solidFill>
                    <a:srgbClr val="8E7CC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7" name="Google Shape;147;p7"/>
                <p:cNvSpPr/>
                <p:nvPr/>
              </p:nvSpPr>
              <p:spPr>
                <a:xfrm>
                  <a:off x="3837925" y="3192879"/>
                  <a:ext cx="340500" cy="1995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D9D2E9"/>
                </a:solidFill>
                <a:ln cap="flat" cmpd="sng" w="9525">
                  <a:solidFill>
                    <a:srgbClr val="8E7CC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1" name="Google Shape;151;p7"/>
                <p:cNvSpPr/>
                <p:nvPr/>
              </p:nvSpPr>
              <p:spPr>
                <a:xfrm>
                  <a:off x="4178334" y="3192879"/>
                  <a:ext cx="340500" cy="1995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D9EAD3"/>
                </a:solidFill>
                <a:ln cap="flat" cmpd="sng" w="9525">
                  <a:solidFill>
                    <a:schemeClr val="accent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4" name="Google Shape;154;p7"/>
                <p:cNvSpPr/>
                <p:nvPr/>
              </p:nvSpPr>
              <p:spPr>
                <a:xfrm>
                  <a:off x="4518743" y="3192879"/>
                  <a:ext cx="340500" cy="1995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D9EAD3"/>
                </a:solidFill>
                <a:ln cap="flat" cmpd="sng" w="9525">
                  <a:solidFill>
                    <a:schemeClr val="accent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8" name="Google Shape;148;p7"/>
                <p:cNvSpPr/>
                <p:nvPr/>
              </p:nvSpPr>
              <p:spPr>
                <a:xfrm>
                  <a:off x="4859152" y="3192879"/>
                  <a:ext cx="340500" cy="1995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D9EAD3"/>
                </a:solidFill>
                <a:ln cap="flat" cmpd="sng" w="9525">
                  <a:solidFill>
                    <a:schemeClr val="accent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5" name="Google Shape;155;p7"/>
                <p:cNvSpPr/>
                <p:nvPr/>
              </p:nvSpPr>
              <p:spPr>
                <a:xfrm>
                  <a:off x="5199561" y="3192879"/>
                  <a:ext cx="340500" cy="1995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D9EAD3"/>
                </a:solidFill>
                <a:ln cap="flat" cmpd="sng" w="9525">
                  <a:solidFill>
                    <a:schemeClr val="accent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9" name="Google Shape;159;p7"/>
                <p:cNvSpPr/>
                <p:nvPr/>
              </p:nvSpPr>
              <p:spPr>
                <a:xfrm>
                  <a:off x="5539970" y="3192879"/>
                  <a:ext cx="340500" cy="1995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D9EAD3"/>
                </a:solidFill>
                <a:ln cap="flat" cmpd="sng" w="9525">
                  <a:solidFill>
                    <a:schemeClr val="accent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162" name="Google Shape;162;p7"/>
            <p:cNvSpPr/>
            <p:nvPr/>
          </p:nvSpPr>
          <p:spPr>
            <a:xfrm>
              <a:off x="3328425" y="2414150"/>
              <a:ext cx="2560200" cy="466200"/>
            </a:xfrm>
            <a:prstGeom prst="roundRect">
              <a:avLst>
                <a:gd fmla="val 16667" name="adj"/>
              </a:avLst>
            </a:prstGeom>
            <a:solidFill>
              <a:srgbClr val="F4CCCC">
                <a:alpha val="59780"/>
              </a:srgbClr>
            </a:solidFill>
            <a:ln cap="flat" cmpd="sng" w="9525">
              <a:solidFill>
                <a:srgbClr val="E0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3" name="Google Shape;163;p7"/>
          <p:cNvGrpSpPr/>
          <p:nvPr/>
        </p:nvGrpSpPr>
        <p:grpSpPr>
          <a:xfrm>
            <a:off x="2458150" y="1668404"/>
            <a:ext cx="2560200" cy="517995"/>
            <a:chOff x="3328425" y="2414150"/>
            <a:chExt cx="2560200" cy="466200"/>
          </a:xfrm>
        </p:grpSpPr>
        <p:grpSp>
          <p:nvGrpSpPr>
            <p:cNvPr id="164" name="Google Shape;164;p7"/>
            <p:cNvGrpSpPr/>
            <p:nvPr/>
          </p:nvGrpSpPr>
          <p:grpSpPr>
            <a:xfrm>
              <a:off x="3417040" y="2666554"/>
              <a:ext cx="2382955" cy="199500"/>
              <a:chOff x="1227840" y="1790967"/>
              <a:chExt cx="2382955" cy="199500"/>
            </a:xfrm>
          </p:grpSpPr>
          <p:grpSp>
            <p:nvGrpSpPr>
              <p:cNvPr id="165" name="Google Shape;165;p7"/>
              <p:cNvGrpSpPr/>
              <p:nvPr/>
            </p:nvGrpSpPr>
            <p:grpSpPr>
              <a:xfrm>
                <a:off x="1398090" y="1790967"/>
                <a:ext cx="2042337" cy="600"/>
                <a:chOff x="3667765" y="3192879"/>
                <a:chExt cx="2042337" cy="600"/>
              </a:xfrm>
            </p:grpSpPr>
            <p:cxnSp>
              <p:nvCxnSpPr>
                <p:cNvPr id="166" name="Google Shape;166;p7"/>
                <p:cNvCxnSpPr>
                  <a:stCxn id="167" idx="0"/>
                  <a:endCxn id="168" idx="0"/>
                </p:cNvCxnSpPr>
                <p:nvPr/>
              </p:nvCxnSpPr>
              <p:spPr>
                <a:xfrm flipH="1" rot="-5400000">
                  <a:off x="4518475" y="2682579"/>
                  <a:ext cx="600" cy="1021200"/>
                </a:xfrm>
                <a:prstGeom prst="curvedConnector3">
                  <a:avLst>
                    <a:gd fmla="val -39687500" name="adj1"/>
                  </a:avLst>
                </a:prstGeom>
                <a:noFill/>
                <a:ln cap="flat" cmpd="sng" w="9525">
                  <a:solidFill>
                    <a:srgbClr val="E06666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9" name="Google Shape;169;p7"/>
                <p:cNvCxnSpPr>
                  <a:stCxn id="170" idx="0"/>
                  <a:endCxn id="171" idx="0"/>
                </p:cNvCxnSpPr>
                <p:nvPr/>
              </p:nvCxnSpPr>
              <p:spPr>
                <a:xfrm flipH="1" rot="-5400000">
                  <a:off x="4007815" y="2852829"/>
                  <a:ext cx="600" cy="680700"/>
                </a:xfrm>
                <a:prstGeom prst="curvedConnector3">
                  <a:avLst>
                    <a:gd fmla="val -39687500" name="adj1"/>
                  </a:avLst>
                </a:prstGeom>
                <a:noFill/>
                <a:ln cap="flat" cmpd="sng" w="9525">
                  <a:solidFill>
                    <a:srgbClr val="E06666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2" name="Google Shape;172;p7"/>
                <p:cNvCxnSpPr>
                  <a:stCxn id="171" idx="0"/>
                  <a:endCxn id="168" idx="0"/>
                </p:cNvCxnSpPr>
                <p:nvPr/>
              </p:nvCxnSpPr>
              <p:spPr>
                <a:xfrm flipH="1" rot="-5400000">
                  <a:off x="4688634" y="2852829"/>
                  <a:ext cx="600" cy="680700"/>
                </a:xfrm>
                <a:prstGeom prst="curvedConnector3">
                  <a:avLst>
                    <a:gd fmla="val -39687500" name="adj1"/>
                  </a:avLst>
                </a:prstGeom>
                <a:noFill/>
                <a:ln cap="flat" cmpd="sng" w="9525">
                  <a:solidFill>
                    <a:srgbClr val="6AA84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3" name="Google Shape;173;p7"/>
                <p:cNvCxnSpPr>
                  <a:stCxn id="174" idx="0"/>
                  <a:endCxn id="175" idx="0"/>
                </p:cNvCxnSpPr>
                <p:nvPr/>
              </p:nvCxnSpPr>
              <p:spPr>
                <a:xfrm flipH="1" rot="-5400000">
                  <a:off x="5029043" y="2852829"/>
                  <a:ext cx="600" cy="680700"/>
                </a:xfrm>
                <a:prstGeom prst="curvedConnector3">
                  <a:avLst>
                    <a:gd fmla="val -39687500" name="adj1"/>
                  </a:avLst>
                </a:prstGeom>
                <a:noFill/>
                <a:ln cap="flat" cmpd="sng" w="9525">
                  <a:solidFill>
                    <a:srgbClr val="6AA84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6" name="Google Shape;176;p7"/>
                <p:cNvCxnSpPr>
                  <a:stCxn id="170" idx="0"/>
                  <a:endCxn id="174" idx="0"/>
                </p:cNvCxnSpPr>
                <p:nvPr/>
              </p:nvCxnSpPr>
              <p:spPr>
                <a:xfrm flipH="1" rot="-5400000">
                  <a:off x="4178065" y="2682579"/>
                  <a:ext cx="600" cy="1021200"/>
                </a:xfrm>
                <a:prstGeom prst="curvedConnector3">
                  <a:avLst>
                    <a:gd fmla="val -39687500" name="adj1"/>
                  </a:avLst>
                </a:prstGeom>
                <a:noFill/>
                <a:ln cap="flat" cmpd="sng" w="9525">
                  <a:solidFill>
                    <a:srgbClr val="E06666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7" name="Google Shape;177;p7"/>
                <p:cNvCxnSpPr>
                  <a:stCxn id="170" idx="0"/>
                  <a:endCxn id="167" idx="0"/>
                </p:cNvCxnSpPr>
                <p:nvPr/>
              </p:nvCxnSpPr>
              <p:spPr>
                <a:xfrm flipH="1" rot="-5400000">
                  <a:off x="3837715" y="3022929"/>
                  <a:ext cx="600" cy="340500"/>
                </a:xfrm>
                <a:prstGeom prst="curvedConnector3">
                  <a:avLst>
                    <a:gd fmla="val -39687500" name="adj1"/>
                  </a:avLst>
                </a:prstGeom>
                <a:noFill/>
                <a:ln cap="flat" cmpd="sng" w="9525">
                  <a:solidFill>
                    <a:srgbClr val="8E7CC3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8" name="Google Shape;178;p7"/>
                <p:cNvCxnSpPr>
                  <a:stCxn id="168" idx="0"/>
                  <a:endCxn id="179" idx="0"/>
                </p:cNvCxnSpPr>
                <p:nvPr/>
              </p:nvCxnSpPr>
              <p:spPr>
                <a:xfrm flipH="1" rot="-5400000">
                  <a:off x="5369452" y="2852829"/>
                  <a:ext cx="600" cy="680700"/>
                </a:xfrm>
                <a:prstGeom prst="curvedConnector3">
                  <a:avLst>
                    <a:gd fmla="val -39687500" name="adj1"/>
                  </a:avLst>
                </a:prstGeom>
                <a:noFill/>
                <a:ln cap="flat" cmpd="sng" w="9525">
                  <a:solidFill>
                    <a:srgbClr val="6AA84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0" name="Google Shape;180;p7"/>
                <p:cNvCxnSpPr>
                  <a:stCxn id="167" idx="0"/>
                  <a:endCxn id="175" idx="0"/>
                </p:cNvCxnSpPr>
                <p:nvPr/>
              </p:nvCxnSpPr>
              <p:spPr>
                <a:xfrm flipH="1" rot="-5400000">
                  <a:off x="4688725" y="2512329"/>
                  <a:ext cx="600" cy="1361700"/>
                </a:xfrm>
                <a:prstGeom prst="curvedConnector3">
                  <a:avLst>
                    <a:gd fmla="val -39687500" name="adj1"/>
                  </a:avLst>
                </a:prstGeom>
                <a:noFill/>
                <a:ln cap="flat" cmpd="sng" w="9525">
                  <a:solidFill>
                    <a:srgbClr val="E06666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81" name="Google Shape;181;p7"/>
              <p:cNvGrpSpPr/>
              <p:nvPr/>
            </p:nvGrpSpPr>
            <p:grpSpPr>
              <a:xfrm>
                <a:off x="1227840" y="1790967"/>
                <a:ext cx="2382955" cy="199500"/>
                <a:chOff x="3497515" y="3192879"/>
                <a:chExt cx="2382955" cy="199500"/>
              </a:xfrm>
            </p:grpSpPr>
            <p:sp>
              <p:nvSpPr>
                <p:cNvPr id="170" name="Google Shape;170;p7"/>
                <p:cNvSpPr/>
                <p:nvPr/>
              </p:nvSpPr>
              <p:spPr>
                <a:xfrm>
                  <a:off x="3497515" y="3192879"/>
                  <a:ext cx="340500" cy="1995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D9D2E9"/>
                </a:solidFill>
                <a:ln cap="flat" cmpd="sng" w="9525">
                  <a:solidFill>
                    <a:srgbClr val="8E7CC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7" name="Google Shape;167;p7"/>
                <p:cNvSpPr/>
                <p:nvPr/>
              </p:nvSpPr>
              <p:spPr>
                <a:xfrm>
                  <a:off x="3837925" y="3192879"/>
                  <a:ext cx="340500" cy="1995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D9D2E9"/>
                </a:solidFill>
                <a:ln cap="flat" cmpd="sng" w="9525">
                  <a:solidFill>
                    <a:srgbClr val="8E7CC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1" name="Google Shape;171;p7"/>
                <p:cNvSpPr/>
                <p:nvPr/>
              </p:nvSpPr>
              <p:spPr>
                <a:xfrm>
                  <a:off x="4178334" y="3192879"/>
                  <a:ext cx="340500" cy="1995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D9EAD3"/>
                </a:solidFill>
                <a:ln cap="flat" cmpd="sng" w="9525">
                  <a:solidFill>
                    <a:schemeClr val="accent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4" name="Google Shape;174;p7"/>
                <p:cNvSpPr/>
                <p:nvPr/>
              </p:nvSpPr>
              <p:spPr>
                <a:xfrm>
                  <a:off x="4518743" y="3192879"/>
                  <a:ext cx="340500" cy="1995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D9EAD3"/>
                </a:solidFill>
                <a:ln cap="flat" cmpd="sng" w="9525">
                  <a:solidFill>
                    <a:schemeClr val="accent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8" name="Google Shape;168;p7"/>
                <p:cNvSpPr/>
                <p:nvPr/>
              </p:nvSpPr>
              <p:spPr>
                <a:xfrm>
                  <a:off x="4859152" y="3192879"/>
                  <a:ext cx="340500" cy="1995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D9EAD3"/>
                </a:solidFill>
                <a:ln cap="flat" cmpd="sng" w="9525">
                  <a:solidFill>
                    <a:schemeClr val="accent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5" name="Google Shape;175;p7"/>
                <p:cNvSpPr/>
                <p:nvPr/>
              </p:nvSpPr>
              <p:spPr>
                <a:xfrm>
                  <a:off x="5199561" y="3192879"/>
                  <a:ext cx="340500" cy="1995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D9EAD3"/>
                </a:solidFill>
                <a:ln cap="flat" cmpd="sng" w="9525">
                  <a:solidFill>
                    <a:schemeClr val="accent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9" name="Google Shape;179;p7"/>
                <p:cNvSpPr/>
                <p:nvPr/>
              </p:nvSpPr>
              <p:spPr>
                <a:xfrm>
                  <a:off x="5539970" y="3192879"/>
                  <a:ext cx="340500" cy="1995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D9EAD3"/>
                </a:solidFill>
                <a:ln cap="flat" cmpd="sng" w="9525">
                  <a:solidFill>
                    <a:schemeClr val="accent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123" name="Google Shape;123;p7"/>
            <p:cNvSpPr/>
            <p:nvPr/>
          </p:nvSpPr>
          <p:spPr>
            <a:xfrm>
              <a:off x="3328425" y="2414150"/>
              <a:ext cx="2560200" cy="466200"/>
            </a:xfrm>
            <a:prstGeom prst="roundRect">
              <a:avLst>
                <a:gd fmla="val 16667" name="adj"/>
              </a:avLst>
            </a:prstGeom>
            <a:solidFill>
              <a:srgbClr val="F4CCCC">
                <a:alpha val="59780"/>
              </a:srgbClr>
            </a:solidFill>
            <a:ln cap="flat" cmpd="sng" w="9525">
              <a:solidFill>
                <a:srgbClr val="E0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2" name="Google Shape;182;p7"/>
          <p:cNvSpPr txBox="1"/>
          <p:nvPr/>
        </p:nvSpPr>
        <p:spPr>
          <a:xfrm>
            <a:off x="5420175" y="1795819"/>
            <a:ext cx="3161700" cy="8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❏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Context is much longer than the question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7"/>
          <p:cNvSpPr txBox="1"/>
          <p:nvPr/>
        </p:nvSpPr>
        <p:spPr>
          <a:xfrm>
            <a:off x="5420175" y="2937125"/>
            <a:ext cx="3161700" cy="8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❏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Context processing is the bottleneck in all layers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7"/>
          <p:cNvSpPr/>
          <p:nvPr/>
        </p:nvSpPr>
        <p:spPr>
          <a:xfrm>
            <a:off x="2458141" y="3194104"/>
            <a:ext cx="2560200" cy="507900"/>
          </a:xfrm>
          <a:prstGeom prst="roundRect">
            <a:avLst>
              <a:gd fmla="val 16667" name="adj"/>
            </a:avLst>
          </a:prstGeom>
          <a:solidFill>
            <a:srgbClr val="F4CCCC">
              <a:alpha val="59780"/>
            </a:srgbClr>
          </a:solidFill>
          <a:ln cap="flat" cmpd="sng" w="952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5" name="Google Shape;185;p7"/>
          <p:cNvGrpSpPr/>
          <p:nvPr/>
        </p:nvGrpSpPr>
        <p:grpSpPr>
          <a:xfrm>
            <a:off x="3701725" y="2258882"/>
            <a:ext cx="54900" cy="264197"/>
            <a:chOff x="3701725" y="2185416"/>
            <a:chExt cx="54900" cy="237780"/>
          </a:xfrm>
        </p:grpSpPr>
        <p:sp>
          <p:nvSpPr>
            <p:cNvPr id="186" name="Google Shape;186;p7"/>
            <p:cNvSpPr/>
            <p:nvPr/>
          </p:nvSpPr>
          <p:spPr>
            <a:xfrm>
              <a:off x="3701725" y="2185416"/>
              <a:ext cx="54900" cy="549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3701725" y="2276856"/>
              <a:ext cx="54900" cy="549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3701725" y="2368296"/>
              <a:ext cx="54900" cy="549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9" name="Google Shape;189;p7"/>
          <p:cNvGrpSpPr/>
          <p:nvPr/>
        </p:nvGrpSpPr>
        <p:grpSpPr>
          <a:xfrm>
            <a:off x="3301975" y="4632190"/>
            <a:ext cx="1581909" cy="438537"/>
            <a:chOff x="3301975" y="4169013"/>
            <a:chExt cx="1581909" cy="394688"/>
          </a:xfrm>
        </p:grpSpPr>
        <p:cxnSp>
          <p:nvCxnSpPr>
            <p:cNvPr id="190" name="Google Shape;190;p7"/>
            <p:cNvCxnSpPr/>
            <p:nvPr/>
          </p:nvCxnSpPr>
          <p:spPr>
            <a:xfrm>
              <a:off x="3301984" y="4169013"/>
              <a:ext cx="1581900" cy="12600"/>
            </a:xfrm>
            <a:prstGeom prst="straightConnector1">
              <a:avLst/>
            </a:prstGeom>
            <a:noFill/>
            <a:ln cap="flat" cmpd="sng" w="28575">
              <a:solidFill>
                <a:srgbClr val="6AA84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91" name="Google Shape;191;p7"/>
            <p:cNvSpPr txBox="1"/>
            <p:nvPr/>
          </p:nvSpPr>
          <p:spPr>
            <a:xfrm>
              <a:off x="3301975" y="4232800"/>
              <a:ext cx="15819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latin typeface="Calibri"/>
                  <a:ea typeface="Calibri"/>
                  <a:cs typeface="Calibri"/>
                  <a:sym typeface="Calibri"/>
                </a:rPr>
                <a:t>&gt; 10</a:t>
              </a:r>
              <a:r>
                <a:rPr b="1" lang="en-US" sz="1800">
                  <a:latin typeface="Calibri"/>
                  <a:ea typeface="Calibri"/>
                  <a:cs typeface="Calibri"/>
                  <a:sym typeface="Calibri"/>
                </a:rPr>
                <a:t>x</a:t>
              </a:r>
              <a:endParaRPr b="1"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2" name="Google Shape;192;p7"/>
          <p:cNvSpPr/>
          <p:nvPr/>
        </p:nvSpPr>
        <p:spPr>
          <a:xfrm>
            <a:off x="5126125" y="1668444"/>
            <a:ext cx="294000" cy="2033400"/>
          </a:xfrm>
          <a:prstGeom prst="up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FFFFFF">
                  <a:alpha val="55310"/>
                </a:srgbClr>
              </a:gs>
              <a:gs pos="100000">
                <a:srgbClr val="F4CCCC">
                  <a:alpha val="55310"/>
                </a:srgbClr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3" name="Google Shape;193;p7"/>
          <p:cNvGrpSpPr/>
          <p:nvPr/>
        </p:nvGrpSpPr>
        <p:grpSpPr>
          <a:xfrm>
            <a:off x="2621700" y="4618870"/>
            <a:ext cx="525000" cy="438190"/>
            <a:chOff x="2621700" y="4157025"/>
            <a:chExt cx="525000" cy="394375"/>
          </a:xfrm>
        </p:grpSpPr>
        <p:cxnSp>
          <p:nvCxnSpPr>
            <p:cNvPr id="194" name="Google Shape;194;p7"/>
            <p:cNvCxnSpPr/>
            <p:nvPr/>
          </p:nvCxnSpPr>
          <p:spPr>
            <a:xfrm>
              <a:off x="2621700" y="4157025"/>
              <a:ext cx="525000" cy="0"/>
            </a:xfrm>
            <a:prstGeom prst="straightConnector1">
              <a:avLst/>
            </a:prstGeom>
            <a:noFill/>
            <a:ln cap="flat" cmpd="sng" w="28575">
              <a:solidFill>
                <a:srgbClr val="8E7CC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95" name="Google Shape;195;p7"/>
            <p:cNvSpPr txBox="1"/>
            <p:nvPr/>
          </p:nvSpPr>
          <p:spPr>
            <a:xfrm>
              <a:off x="2621700" y="4220500"/>
              <a:ext cx="5250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latin typeface="Calibri"/>
                  <a:ea typeface="Calibri"/>
                  <a:cs typeface="Calibri"/>
                  <a:sym typeface="Calibri"/>
                </a:rPr>
                <a:t>x</a:t>
              </a:r>
              <a:endParaRPr b="1"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8"/>
          <p:cNvGrpSpPr/>
          <p:nvPr/>
        </p:nvGrpSpPr>
        <p:grpSpPr>
          <a:xfrm>
            <a:off x="4158925" y="2194536"/>
            <a:ext cx="54900" cy="264197"/>
            <a:chOff x="3701725" y="2185416"/>
            <a:chExt cx="54900" cy="237780"/>
          </a:xfrm>
        </p:grpSpPr>
        <p:sp>
          <p:nvSpPr>
            <p:cNvPr id="202" name="Google Shape;202;p8"/>
            <p:cNvSpPr/>
            <p:nvPr/>
          </p:nvSpPr>
          <p:spPr>
            <a:xfrm>
              <a:off x="3701725" y="2185416"/>
              <a:ext cx="54900" cy="549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3701725" y="2276856"/>
              <a:ext cx="54900" cy="549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3701725" y="2368296"/>
              <a:ext cx="54900" cy="549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5" name="Google Shape;205;p8"/>
          <p:cNvGrpSpPr/>
          <p:nvPr/>
        </p:nvGrpSpPr>
        <p:grpSpPr>
          <a:xfrm>
            <a:off x="3011644" y="3473704"/>
            <a:ext cx="2382746" cy="667"/>
            <a:chOff x="3317906" y="3291067"/>
            <a:chExt cx="2382746" cy="600"/>
          </a:xfrm>
        </p:grpSpPr>
        <p:cxnSp>
          <p:nvCxnSpPr>
            <p:cNvPr id="206" name="Google Shape;206;p8"/>
            <p:cNvCxnSpPr>
              <a:stCxn id="207" idx="0"/>
              <a:endCxn id="208" idx="0"/>
            </p:cNvCxnSpPr>
            <p:nvPr/>
          </p:nvCxnSpPr>
          <p:spPr>
            <a:xfrm flipH="1" rot="-5400000">
              <a:off x="3487856" y="3121117"/>
              <a:ext cx="600" cy="340500"/>
            </a:xfrm>
            <a:prstGeom prst="curvedConnector3">
              <a:avLst>
                <a:gd fmla="val -39687500" name="adj1"/>
              </a:avLst>
            </a:prstGeom>
            <a:noFill/>
            <a:ln cap="flat" cmpd="sng" w="9525">
              <a:solidFill>
                <a:srgbClr val="8E7CC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9" name="Google Shape;209;p8"/>
            <p:cNvCxnSpPr>
              <a:stCxn id="210" idx="0"/>
              <a:endCxn id="211" idx="0"/>
            </p:cNvCxnSpPr>
            <p:nvPr/>
          </p:nvCxnSpPr>
          <p:spPr>
            <a:xfrm flipH="1" rot="-5400000">
              <a:off x="4509025" y="2780767"/>
              <a:ext cx="600" cy="1021200"/>
            </a:xfrm>
            <a:prstGeom prst="curvedConnector3">
              <a:avLst>
                <a:gd fmla="val -39687500" name="adj1"/>
              </a:avLst>
            </a:prstGeom>
            <a:noFill/>
            <a:ln cap="flat" cmpd="sng" w="9525">
              <a:solidFill>
                <a:srgbClr val="E0666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2" name="Google Shape;212;p8"/>
            <p:cNvCxnSpPr>
              <a:stCxn id="208" idx="0"/>
              <a:endCxn id="213" idx="0"/>
            </p:cNvCxnSpPr>
            <p:nvPr/>
          </p:nvCxnSpPr>
          <p:spPr>
            <a:xfrm flipH="1" rot="-5400000">
              <a:off x="3998365" y="2951017"/>
              <a:ext cx="600" cy="680700"/>
            </a:xfrm>
            <a:prstGeom prst="curvedConnector3">
              <a:avLst>
                <a:gd fmla="val -39687500" name="adj1"/>
              </a:avLst>
            </a:prstGeom>
            <a:noFill/>
            <a:ln cap="flat" cmpd="sng" w="9525">
              <a:solidFill>
                <a:srgbClr val="E0666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4" name="Google Shape;214;p8"/>
            <p:cNvCxnSpPr>
              <a:stCxn id="213" idx="0"/>
              <a:endCxn id="211" idx="0"/>
            </p:cNvCxnSpPr>
            <p:nvPr/>
          </p:nvCxnSpPr>
          <p:spPr>
            <a:xfrm flipH="1" rot="-5400000">
              <a:off x="4679184" y="2951017"/>
              <a:ext cx="600" cy="680700"/>
            </a:xfrm>
            <a:prstGeom prst="curvedConnector3">
              <a:avLst>
                <a:gd fmla="val -39687500" name="adj1"/>
              </a:avLst>
            </a:prstGeom>
            <a:noFill/>
            <a:ln cap="flat" cmpd="sng" w="9525">
              <a:solidFill>
                <a:srgbClr val="6AA84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5" name="Google Shape;215;p8"/>
            <p:cNvCxnSpPr>
              <a:stCxn id="216" idx="0"/>
              <a:endCxn id="217" idx="0"/>
            </p:cNvCxnSpPr>
            <p:nvPr/>
          </p:nvCxnSpPr>
          <p:spPr>
            <a:xfrm flipH="1" rot="-5400000">
              <a:off x="5019593" y="2951017"/>
              <a:ext cx="600" cy="680700"/>
            </a:xfrm>
            <a:prstGeom prst="curvedConnector3">
              <a:avLst>
                <a:gd fmla="val -39687500" name="adj1"/>
              </a:avLst>
            </a:prstGeom>
            <a:noFill/>
            <a:ln cap="flat" cmpd="sng" w="9525">
              <a:solidFill>
                <a:srgbClr val="6AA84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8" name="Google Shape;218;p8"/>
            <p:cNvCxnSpPr>
              <a:stCxn id="208" idx="0"/>
              <a:endCxn id="216" idx="0"/>
            </p:cNvCxnSpPr>
            <p:nvPr/>
          </p:nvCxnSpPr>
          <p:spPr>
            <a:xfrm flipH="1" rot="-5400000">
              <a:off x="4168615" y="2780767"/>
              <a:ext cx="600" cy="1021200"/>
            </a:xfrm>
            <a:prstGeom prst="curvedConnector3">
              <a:avLst>
                <a:gd fmla="val -39687500" name="adj1"/>
              </a:avLst>
            </a:prstGeom>
            <a:noFill/>
            <a:ln cap="flat" cmpd="sng" w="9525">
              <a:solidFill>
                <a:srgbClr val="E0666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9" name="Google Shape;219;p8"/>
            <p:cNvCxnSpPr>
              <a:stCxn id="208" idx="0"/>
              <a:endCxn id="210" idx="0"/>
            </p:cNvCxnSpPr>
            <p:nvPr/>
          </p:nvCxnSpPr>
          <p:spPr>
            <a:xfrm flipH="1" rot="-5400000">
              <a:off x="3828265" y="3121117"/>
              <a:ext cx="600" cy="340500"/>
            </a:xfrm>
            <a:prstGeom prst="curvedConnector3">
              <a:avLst>
                <a:gd fmla="val -39687500" name="adj1"/>
              </a:avLst>
            </a:prstGeom>
            <a:noFill/>
            <a:ln cap="flat" cmpd="sng" w="9525">
              <a:solidFill>
                <a:srgbClr val="8E7CC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0" name="Google Shape;220;p8"/>
            <p:cNvCxnSpPr>
              <a:stCxn id="207" idx="0"/>
              <a:endCxn id="210" idx="0"/>
            </p:cNvCxnSpPr>
            <p:nvPr/>
          </p:nvCxnSpPr>
          <p:spPr>
            <a:xfrm flipH="1" rot="-5400000">
              <a:off x="3657956" y="2951017"/>
              <a:ext cx="600" cy="680700"/>
            </a:xfrm>
            <a:prstGeom prst="curvedConnector3">
              <a:avLst>
                <a:gd fmla="val -39687500" name="adj1"/>
              </a:avLst>
            </a:prstGeom>
            <a:noFill/>
            <a:ln cap="flat" cmpd="sng" w="9525">
              <a:solidFill>
                <a:srgbClr val="8E7CC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1" name="Google Shape;221;p8"/>
            <p:cNvCxnSpPr>
              <a:stCxn id="211" idx="0"/>
              <a:endCxn id="222" idx="0"/>
            </p:cNvCxnSpPr>
            <p:nvPr/>
          </p:nvCxnSpPr>
          <p:spPr>
            <a:xfrm flipH="1" rot="-5400000">
              <a:off x="5360002" y="2951017"/>
              <a:ext cx="600" cy="680700"/>
            </a:xfrm>
            <a:prstGeom prst="curvedConnector3">
              <a:avLst>
                <a:gd fmla="val -39687500" name="adj1"/>
              </a:avLst>
            </a:prstGeom>
            <a:noFill/>
            <a:ln cap="flat" cmpd="sng" w="9525">
              <a:solidFill>
                <a:srgbClr val="6AA84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23" name="Google Shape;223;p8"/>
          <p:cNvGrpSpPr/>
          <p:nvPr/>
        </p:nvGrpSpPr>
        <p:grpSpPr>
          <a:xfrm>
            <a:off x="2841394" y="3473704"/>
            <a:ext cx="2723364" cy="221664"/>
            <a:chOff x="3147656" y="3291067"/>
            <a:chExt cx="2723364" cy="199500"/>
          </a:xfrm>
        </p:grpSpPr>
        <p:sp>
          <p:nvSpPr>
            <p:cNvPr id="207" name="Google Shape;207;p8"/>
            <p:cNvSpPr/>
            <p:nvPr/>
          </p:nvSpPr>
          <p:spPr>
            <a:xfrm>
              <a:off x="3147656" y="3291067"/>
              <a:ext cx="340500" cy="199500"/>
            </a:xfrm>
            <a:prstGeom prst="roundRect">
              <a:avLst>
                <a:gd fmla="val 16667" name="adj"/>
              </a:avLst>
            </a:prstGeom>
            <a:solidFill>
              <a:srgbClr val="D9D2E9"/>
            </a:solidFill>
            <a:ln cap="flat" cmpd="sng" w="9525">
              <a:solidFill>
                <a:srgbClr val="8E7CC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8"/>
            <p:cNvSpPr/>
            <p:nvPr/>
          </p:nvSpPr>
          <p:spPr>
            <a:xfrm>
              <a:off x="3488065" y="3291067"/>
              <a:ext cx="340500" cy="199500"/>
            </a:xfrm>
            <a:prstGeom prst="roundRect">
              <a:avLst>
                <a:gd fmla="val 16667" name="adj"/>
              </a:avLst>
            </a:prstGeom>
            <a:solidFill>
              <a:srgbClr val="D9D2E9"/>
            </a:solidFill>
            <a:ln cap="flat" cmpd="sng" w="9525">
              <a:solidFill>
                <a:srgbClr val="8E7CC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3828475" y="3291067"/>
              <a:ext cx="340500" cy="199500"/>
            </a:xfrm>
            <a:prstGeom prst="roundRect">
              <a:avLst>
                <a:gd fmla="val 16667" name="adj"/>
              </a:avLst>
            </a:prstGeom>
            <a:solidFill>
              <a:srgbClr val="D9D2E9"/>
            </a:solidFill>
            <a:ln cap="flat" cmpd="sng" w="9525">
              <a:solidFill>
                <a:srgbClr val="8E7CC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4168884" y="3291067"/>
              <a:ext cx="340500" cy="199500"/>
            </a:xfrm>
            <a:prstGeom prst="roundRect">
              <a:avLst>
                <a:gd fmla="val 16667" name="adj"/>
              </a:avLst>
            </a:prstGeom>
            <a:solidFill>
              <a:srgbClr val="D9EAD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4509293" y="3291067"/>
              <a:ext cx="340500" cy="199500"/>
            </a:xfrm>
            <a:prstGeom prst="roundRect">
              <a:avLst>
                <a:gd fmla="val 16667" name="adj"/>
              </a:avLst>
            </a:prstGeom>
            <a:solidFill>
              <a:srgbClr val="D9EAD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4849702" y="3291067"/>
              <a:ext cx="340500" cy="199500"/>
            </a:xfrm>
            <a:prstGeom prst="roundRect">
              <a:avLst>
                <a:gd fmla="val 16667" name="adj"/>
              </a:avLst>
            </a:prstGeom>
            <a:solidFill>
              <a:srgbClr val="D9EAD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5190111" y="3291067"/>
              <a:ext cx="340500" cy="199500"/>
            </a:xfrm>
            <a:prstGeom prst="roundRect">
              <a:avLst>
                <a:gd fmla="val 16667" name="adj"/>
              </a:avLst>
            </a:prstGeom>
            <a:solidFill>
              <a:srgbClr val="D9EAD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5530520" y="3291067"/>
              <a:ext cx="340500" cy="199500"/>
            </a:xfrm>
            <a:prstGeom prst="roundRect">
              <a:avLst>
                <a:gd fmla="val 16667" name="adj"/>
              </a:avLst>
            </a:prstGeom>
            <a:solidFill>
              <a:srgbClr val="D9EAD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4" name="Google Shape;224;p8"/>
          <p:cNvSpPr txBox="1"/>
          <p:nvPr>
            <p:ph type="title"/>
          </p:nvPr>
        </p:nvSpPr>
        <p:spPr>
          <a:xfrm>
            <a:off x="457200" y="113771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eorgia"/>
              <a:buNone/>
            </a:pPr>
            <a:r>
              <a:rPr lang="en-US"/>
              <a:t>How Can We Reduce the Context Bottleneck?</a:t>
            </a:r>
            <a:endParaRPr/>
          </a:p>
        </p:txBody>
      </p:sp>
      <p:sp>
        <p:nvSpPr>
          <p:cNvPr id="225" name="Google Shape;225;p8"/>
          <p:cNvSpPr txBox="1"/>
          <p:nvPr>
            <p:ph idx="10" type="dt"/>
          </p:nvPr>
        </p:nvSpPr>
        <p:spPr>
          <a:xfrm>
            <a:off x="6286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Stony Brook University</a:t>
            </a:r>
            <a:endParaRPr/>
          </a:p>
        </p:txBody>
      </p:sp>
      <p:sp>
        <p:nvSpPr>
          <p:cNvPr id="226" name="Google Shape;226;p8"/>
          <p:cNvSpPr txBox="1"/>
          <p:nvPr>
            <p:ph idx="11" type="ftr"/>
          </p:nvPr>
        </p:nvSpPr>
        <p:spPr>
          <a:xfrm>
            <a:off x="3028950" y="5296958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DeFormer, ACL 2020</a:t>
            </a:r>
            <a:endParaRPr/>
          </a:p>
        </p:txBody>
      </p:sp>
      <p:sp>
        <p:nvSpPr>
          <p:cNvPr id="227" name="Google Shape;227;p8"/>
          <p:cNvSpPr txBox="1"/>
          <p:nvPr>
            <p:ph idx="12" type="sldNum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8" name="Google Shape;228;p8"/>
          <p:cNvSpPr txBox="1"/>
          <p:nvPr/>
        </p:nvSpPr>
        <p:spPr>
          <a:xfrm>
            <a:off x="6379500" y="2500722"/>
            <a:ext cx="1918200" cy="5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compute offline?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9" name="Google Shape;229;p8"/>
          <p:cNvGrpSpPr/>
          <p:nvPr/>
        </p:nvGrpSpPr>
        <p:grpSpPr>
          <a:xfrm>
            <a:off x="3038125" y="3788544"/>
            <a:ext cx="2419600" cy="673118"/>
            <a:chOff x="3344388" y="3574425"/>
            <a:chExt cx="2419600" cy="605813"/>
          </a:xfrm>
        </p:grpSpPr>
        <p:sp>
          <p:nvSpPr>
            <p:cNvPr id="230" name="Google Shape;230;p8"/>
            <p:cNvSpPr/>
            <p:nvPr/>
          </p:nvSpPr>
          <p:spPr>
            <a:xfrm>
              <a:off x="4289788" y="3849313"/>
              <a:ext cx="1474200" cy="330900"/>
            </a:xfrm>
            <a:prstGeom prst="roundRect">
              <a:avLst>
                <a:gd fmla="val 16667" name="adj"/>
              </a:avLst>
            </a:prstGeom>
            <a:solidFill>
              <a:srgbClr val="D9EAD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Context</a:t>
              </a:r>
              <a:endParaRPr/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3344388" y="3849338"/>
              <a:ext cx="655200" cy="330900"/>
            </a:xfrm>
            <a:prstGeom prst="roundRect">
              <a:avLst>
                <a:gd fmla="val 16667" name="adj"/>
              </a:avLst>
            </a:prstGeom>
            <a:solidFill>
              <a:srgbClr val="D9D2E9"/>
            </a:solidFill>
            <a:ln cap="flat" cmpd="sng" w="9525">
              <a:solidFill>
                <a:srgbClr val="8E7CC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Q</a:t>
              </a:r>
              <a:endParaRPr/>
            </a:p>
          </p:txBody>
        </p:sp>
        <p:sp>
          <p:nvSpPr>
            <p:cNvPr id="232" name="Google Shape;232;p8"/>
            <p:cNvSpPr/>
            <p:nvPr/>
          </p:nvSpPr>
          <p:spPr>
            <a:xfrm rot="-5400000">
              <a:off x="3560538" y="3611038"/>
              <a:ext cx="219600" cy="146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D9D2E9"/>
            </a:solidFill>
            <a:ln cap="flat" cmpd="sng" w="9525">
              <a:solidFill>
                <a:srgbClr val="8E7CC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8"/>
            <p:cNvSpPr/>
            <p:nvPr/>
          </p:nvSpPr>
          <p:spPr>
            <a:xfrm rot="-5400000">
              <a:off x="4917088" y="3609375"/>
              <a:ext cx="219600" cy="1497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D9EAD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4" name="Google Shape;234;p8"/>
          <p:cNvGrpSpPr/>
          <p:nvPr/>
        </p:nvGrpSpPr>
        <p:grpSpPr>
          <a:xfrm>
            <a:off x="1636463" y="3209104"/>
            <a:ext cx="4080313" cy="517995"/>
            <a:chOff x="1942725" y="3052924"/>
            <a:chExt cx="4080313" cy="466200"/>
          </a:xfrm>
        </p:grpSpPr>
        <p:sp>
          <p:nvSpPr>
            <p:cNvPr id="235" name="Google Shape;235;p8"/>
            <p:cNvSpPr txBox="1"/>
            <p:nvPr/>
          </p:nvSpPr>
          <p:spPr>
            <a:xfrm>
              <a:off x="1942725" y="3091050"/>
              <a:ext cx="792600" cy="38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Calibri"/>
                  <a:ea typeface="Calibri"/>
                  <a:cs typeface="Calibri"/>
                  <a:sym typeface="Calibri"/>
                </a:rPr>
                <a:t>Layer 1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2981638" y="3052924"/>
              <a:ext cx="3041400" cy="466200"/>
            </a:xfrm>
            <a:prstGeom prst="roundRect">
              <a:avLst>
                <a:gd fmla="val 16667" name="adj"/>
              </a:avLst>
            </a:prstGeom>
            <a:solidFill>
              <a:srgbClr val="F4CCCC">
                <a:alpha val="59780"/>
              </a:srgbClr>
            </a:solidFill>
            <a:ln cap="flat" cmpd="sng" w="9525">
              <a:solidFill>
                <a:srgbClr val="E0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7" name="Google Shape;237;p8"/>
          <p:cNvSpPr txBox="1"/>
          <p:nvPr/>
        </p:nvSpPr>
        <p:spPr>
          <a:xfrm>
            <a:off x="3458988" y="972403"/>
            <a:ext cx="1474200" cy="36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Predicted Answer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8" name="Google Shape;238;p8"/>
          <p:cNvCxnSpPr>
            <a:stCxn id="239" idx="0"/>
            <a:endCxn id="237" idx="2"/>
          </p:cNvCxnSpPr>
          <p:nvPr/>
        </p:nvCxnSpPr>
        <p:spPr>
          <a:xfrm rot="10800000">
            <a:off x="4196075" y="1340118"/>
            <a:ext cx="0" cy="279600"/>
          </a:xfrm>
          <a:prstGeom prst="straightConnector1">
            <a:avLst/>
          </a:prstGeom>
          <a:noFill/>
          <a:ln cap="flat" cmpd="sng" w="19050">
            <a:solidFill>
              <a:srgbClr val="888888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240" name="Google Shape;240;p8"/>
          <p:cNvGrpSpPr/>
          <p:nvPr/>
        </p:nvGrpSpPr>
        <p:grpSpPr>
          <a:xfrm>
            <a:off x="1636463" y="2546235"/>
            <a:ext cx="4080313" cy="517995"/>
            <a:chOff x="1942725" y="2456336"/>
            <a:chExt cx="4080313" cy="466200"/>
          </a:xfrm>
        </p:grpSpPr>
        <p:sp>
          <p:nvSpPr>
            <p:cNvPr id="241" name="Google Shape;241;p8"/>
            <p:cNvSpPr txBox="1"/>
            <p:nvPr/>
          </p:nvSpPr>
          <p:spPr>
            <a:xfrm>
              <a:off x="1942725" y="2459650"/>
              <a:ext cx="792600" cy="38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Calibri"/>
                  <a:ea typeface="Calibri"/>
                  <a:cs typeface="Calibri"/>
                  <a:sym typeface="Calibri"/>
                </a:rPr>
                <a:t>Layer 2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2" name="Google Shape;242;p8"/>
            <p:cNvGrpSpPr/>
            <p:nvPr/>
          </p:nvGrpSpPr>
          <p:grpSpPr>
            <a:xfrm>
              <a:off x="2981638" y="2456336"/>
              <a:ext cx="3041400" cy="466200"/>
              <a:chOff x="5473938" y="2416911"/>
              <a:chExt cx="3041400" cy="466200"/>
            </a:xfrm>
          </p:grpSpPr>
          <p:sp>
            <p:nvSpPr>
              <p:cNvPr id="243" name="Google Shape;243;p8"/>
              <p:cNvSpPr/>
              <p:nvPr/>
            </p:nvSpPr>
            <p:spPr>
              <a:xfrm>
                <a:off x="5633006" y="2655042"/>
                <a:ext cx="340500" cy="199500"/>
              </a:xfrm>
              <a:prstGeom prst="roundRect">
                <a:avLst>
                  <a:gd fmla="val 16667" name="adj"/>
                </a:avLst>
              </a:prstGeom>
              <a:solidFill>
                <a:srgbClr val="D9D2E9"/>
              </a:solidFill>
              <a:ln cap="flat" cmpd="sng" w="9525">
                <a:solidFill>
                  <a:srgbClr val="8E7CC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" name="Google Shape;244;p8"/>
              <p:cNvSpPr/>
              <p:nvPr/>
            </p:nvSpPr>
            <p:spPr>
              <a:xfrm>
                <a:off x="5973415" y="2655042"/>
                <a:ext cx="340500" cy="199500"/>
              </a:xfrm>
              <a:prstGeom prst="roundRect">
                <a:avLst>
                  <a:gd fmla="val 16667" name="adj"/>
                </a:avLst>
              </a:prstGeom>
              <a:solidFill>
                <a:srgbClr val="D9D2E9"/>
              </a:solidFill>
              <a:ln cap="flat" cmpd="sng" w="9525">
                <a:solidFill>
                  <a:srgbClr val="8E7CC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8"/>
              <p:cNvSpPr/>
              <p:nvPr/>
            </p:nvSpPr>
            <p:spPr>
              <a:xfrm>
                <a:off x="6313825" y="2655042"/>
                <a:ext cx="340500" cy="199500"/>
              </a:xfrm>
              <a:prstGeom prst="roundRect">
                <a:avLst>
                  <a:gd fmla="val 16667" name="adj"/>
                </a:avLst>
              </a:prstGeom>
              <a:solidFill>
                <a:srgbClr val="D9D2E9"/>
              </a:solidFill>
              <a:ln cap="flat" cmpd="sng" w="9525">
                <a:solidFill>
                  <a:srgbClr val="8E7CC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46" name="Google Shape;246;p8"/>
              <p:cNvCxnSpPr>
                <a:stCxn id="243" idx="0"/>
                <a:endCxn id="244" idx="0"/>
              </p:cNvCxnSpPr>
              <p:nvPr/>
            </p:nvCxnSpPr>
            <p:spPr>
              <a:xfrm flipH="1" rot="-5400000">
                <a:off x="5973206" y="2485092"/>
                <a:ext cx="600" cy="340500"/>
              </a:xfrm>
              <a:prstGeom prst="curvedConnector3">
                <a:avLst>
                  <a:gd fmla="val -39687500" name="adj1"/>
                </a:avLst>
              </a:prstGeom>
              <a:noFill/>
              <a:ln cap="flat" cmpd="sng" w="9525">
                <a:solidFill>
                  <a:srgbClr val="8E7CC3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47" name="Google Shape;247;p8"/>
              <p:cNvSpPr/>
              <p:nvPr/>
            </p:nvSpPr>
            <p:spPr>
              <a:xfrm>
                <a:off x="6654234" y="2655042"/>
                <a:ext cx="340500" cy="199500"/>
              </a:xfrm>
              <a:prstGeom prst="roundRect">
                <a:avLst>
                  <a:gd fmla="val 16667" name="adj"/>
                </a:avLst>
              </a:prstGeom>
              <a:solidFill>
                <a:srgbClr val="D9EAD3"/>
              </a:solidFill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8"/>
              <p:cNvSpPr/>
              <p:nvPr/>
            </p:nvSpPr>
            <p:spPr>
              <a:xfrm>
                <a:off x="6994643" y="2655042"/>
                <a:ext cx="340500" cy="199500"/>
              </a:xfrm>
              <a:prstGeom prst="roundRect">
                <a:avLst>
                  <a:gd fmla="val 16667" name="adj"/>
                </a:avLst>
              </a:prstGeom>
              <a:solidFill>
                <a:srgbClr val="D9EAD3"/>
              </a:solidFill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" name="Google Shape;249;p8"/>
              <p:cNvSpPr/>
              <p:nvPr/>
            </p:nvSpPr>
            <p:spPr>
              <a:xfrm>
                <a:off x="7335052" y="2655042"/>
                <a:ext cx="340500" cy="199500"/>
              </a:xfrm>
              <a:prstGeom prst="roundRect">
                <a:avLst>
                  <a:gd fmla="val 16667" name="adj"/>
                </a:avLst>
              </a:prstGeom>
              <a:solidFill>
                <a:srgbClr val="D9EAD3"/>
              </a:solidFill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" name="Google Shape;250;p8"/>
              <p:cNvSpPr/>
              <p:nvPr/>
            </p:nvSpPr>
            <p:spPr>
              <a:xfrm>
                <a:off x="7675461" y="2655042"/>
                <a:ext cx="340500" cy="199500"/>
              </a:xfrm>
              <a:prstGeom prst="roundRect">
                <a:avLst>
                  <a:gd fmla="val 16667" name="adj"/>
                </a:avLst>
              </a:prstGeom>
              <a:solidFill>
                <a:srgbClr val="D9EAD3"/>
              </a:solidFill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8"/>
              <p:cNvSpPr/>
              <p:nvPr/>
            </p:nvSpPr>
            <p:spPr>
              <a:xfrm>
                <a:off x="8015870" y="2655042"/>
                <a:ext cx="340500" cy="199500"/>
              </a:xfrm>
              <a:prstGeom prst="roundRect">
                <a:avLst>
                  <a:gd fmla="val 16667" name="adj"/>
                </a:avLst>
              </a:prstGeom>
              <a:solidFill>
                <a:srgbClr val="D9EAD3"/>
              </a:solidFill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52" name="Google Shape;252;p8"/>
              <p:cNvCxnSpPr>
                <a:stCxn id="245" idx="0"/>
                <a:endCxn id="249" idx="0"/>
              </p:cNvCxnSpPr>
              <p:nvPr/>
            </p:nvCxnSpPr>
            <p:spPr>
              <a:xfrm flipH="1" rot="-5400000">
                <a:off x="6994375" y="2144742"/>
                <a:ext cx="600" cy="1021200"/>
              </a:xfrm>
              <a:prstGeom prst="curvedConnector3">
                <a:avLst>
                  <a:gd fmla="val -39687500" name="adj1"/>
                </a:avLst>
              </a:prstGeom>
              <a:noFill/>
              <a:ln cap="flat" cmpd="sng" w="9525">
                <a:solidFill>
                  <a:srgbClr val="E066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3" name="Google Shape;253;p8"/>
              <p:cNvCxnSpPr>
                <a:stCxn id="244" idx="0"/>
                <a:endCxn id="247" idx="0"/>
              </p:cNvCxnSpPr>
              <p:nvPr/>
            </p:nvCxnSpPr>
            <p:spPr>
              <a:xfrm flipH="1" rot="-5400000">
                <a:off x="6483715" y="2314992"/>
                <a:ext cx="600" cy="680700"/>
              </a:xfrm>
              <a:prstGeom prst="curvedConnector3">
                <a:avLst>
                  <a:gd fmla="val -39687500" name="adj1"/>
                </a:avLst>
              </a:prstGeom>
              <a:noFill/>
              <a:ln cap="flat" cmpd="sng" w="9525">
                <a:solidFill>
                  <a:srgbClr val="E066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4" name="Google Shape;254;p8"/>
              <p:cNvCxnSpPr>
                <a:stCxn id="247" idx="0"/>
                <a:endCxn id="249" idx="0"/>
              </p:cNvCxnSpPr>
              <p:nvPr/>
            </p:nvCxnSpPr>
            <p:spPr>
              <a:xfrm flipH="1" rot="-5400000">
                <a:off x="7164534" y="2314992"/>
                <a:ext cx="600" cy="680700"/>
              </a:xfrm>
              <a:prstGeom prst="curvedConnector3">
                <a:avLst>
                  <a:gd fmla="val -39687500" name="adj1"/>
                </a:avLst>
              </a:prstGeom>
              <a:noFill/>
              <a:ln cap="flat" cmpd="sng" w="9525">
                <a:solidFill>
                  <a:srgbClr val="6AA84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5" name="Google Shape;255;p8"/>
              <p:cNvCxnSpPr>
                <a:stCxn id="248" idx="0"/>
                <a:endCxn id="250" idx="0"/>
              </p:cNvCxnSpPr>
              <p:nvPr/>
            </p:nvCxnSpPr>
            <p:spPr>
              <a:xfrm flipH="1" rot="-5400000">
                <a:off x="7504943" y="2314992"/>
                <a:ext cx="600" cy="680700"/>
              </a:xfrm>
              <a:prstGeom prst="curvedConnector3">
                <a:avLst>
                  <a:gd fmla="val -39687500" name="adj1"/>
                </a:avLst>
              </a:prstGeom>
              <a:noFill/>
              <a:ln cap="flat" cmpd="sng" w="9525">
                <a:solidFill>
                  <a:srgbClr val="6AA84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6" name="Google Shape;256;p8"/>
              <p:cNvCxnSpPr>
                <a:stCxn id="244" idx="0"/>
                <a:endCxn id="248" idx="0"/>
              </p:cNvCxnSpPr>
              <p:nvPr/>
            </p:nvCxnSpPr>
            <p:spPr>
              <a:xfrm flipH="1" rot="-5400000">
                <a:off x="6653965" y="2144742"/>
                <a:ext cx="600" cy="1021200"/>
              </a:xfrm>
              <a:prstGeom prst="curvedConnector3">
                <a:avLst>
                  <a:gd fmla="val -39687500" name="adj1"/>
                </a:avLst>
              </a:prstGeom>
              <a:noFill/>
              <a:ln cap="flat" cmpd="sng" w="9525">
                <a:solidFill>
                  <a:srgbClr val="E066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57" name="Google Shape;257;p8"/>
              <p:cNvSpPr/>
              <p:nvPr/>
            </p:nvSpPr>
            <p:spPr>
              <a:xfrm>
                <a:off x="5473938" y="2416911"/>
                <a:ext cx="3041400" cy="466200"/>
              </a:xfrm>
              <a:prstGeom prst="roundRect">
                <a:avLst>
                  <a:gd fmla="val 16667" name="adj"/>
                </a:avLst>
              </a:prstGeom>
              <a:solidFill>
                <a:srgbClr val="F4CCCC">
                  <a:alpha val="59780"/>
                </a:srgbClr>
              </a:solidFill>
              <a:ln cap="flat" cmpd="sng" w="9525">
                <a:solidFill>
                  <a:srgbClr val="E0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58" name="Google Shape;258;p8"/>
          <p:cNvGrpSpPr/>
          <p:nvPr/>
        </p:nvGrpSpPr>
        <p:grpSpPr>
          <a:xfrm>
            <a:off x="1636463" y="1619678"/>
            <a:ext cx="4080313" cy="518035"/>
            <a:chOff x="1952175" y="1524238"/>
            <a:chExt cx="4080313" cy="466236"/>
          </a:xfrm>
        </p:grpSpPr>
        <p:sp>
          <p:nvSpPr>
            <p:cNvPr id="259" name="Google Shape;259;p8"/>
            <p:cNvSpPr txBox="1"/>
            <p:nvPr/>
          </p:nvSpPr>
          <p:spPr>
            <a:xfrm>
              <a:off x="1952175" y="1524238"/>
              <a:ext cx="792600" cy="38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Calibri"/>
                  <a:ea typeface="Calibri"/>
                  <a:cs typeface="Calibri"/>
                  <a:sym typeface="Calibri"/>
                </a:rPr>
                <a:t>Layer n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0" name="Google Shape;260;p8"/>
            <p:cNvGrpSpPr/>
            <p:nvPr/>
          </p:nvGrpSpPr>
          <p:grpSpPr>
            <a:xfrm>
              <a:off x="2991088" y="1524274"/>
              <a:ext cx="3041400" cy="466200"/>
              <a:chOff x="5473938" y="2416911"/>
              <a:chExt cx="3041400" cy="466200"/>
            </a:xfrm>
          </p:grpSpPr>
          <p:sp>
            <p:nvSpPr>
              <p:cNvPr id="261" name="Google Shape;261;p8"/>
              <p:cNvSpPr/>
              <p:nvPr/>
            </p:nvSpPr>
            <p:spPr>
              <a:xfrm>
                <a:off x="5633006" y="2655042"/>
                <a:ext cx="340500" cy="199500"/>
              </a:xfrm>
              <a:prstGeom prst="roundRect">
                <a:avLst>
                  <a:gd fmla="val 16667" name="adj"/>
                </a:avLst>
              </a:prstGeom>
              <a:solidFill>
                <a:srgbClr val="D9D2E9"/>
              </a:solidFill>
              <a:ln cap="flat" cmpd="sng" w="9525">
                <a:solidFill>
                  <a:srgbClr val="8E7CC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8"/>
              <p:cNvSpPr/>
              <p:nvPr/>
            </p:nvSpPr>
            <p:spPr>
              <a:xfrm>
                <a:off x="5973415" y="2655042"/>
                <a:ext cx="340500" cy="199500"/>
              </a:xfrm>
              <a:prstGeom prst="roundRect">
                <a:avLst>
                  <a:gd fmla="val 16667" name="adj"/>
                </a:avLst>
              </a:prstGeom>
              <a:solidFill>
                <a:srgbClr val="D9D2E9"/>
              </a:solidFill>
              <a:ln cap="flat" cmpd="sng" w="9525">
                <a:solidFill>
                  <a:srgbClr val="8E7CC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" name="Google Shape;263;p8"/>
              <p:cNvSpPr/>
              <p:nvPr/>
            </p:nvSpPr>
            <p:spPr>
              <a:xfrm>
                <a:off x="6313825" y="2655042"/>
                <a:ext cx="340500" cy="199500"/>
              </a:xfrm>
              <a:prstGeom prst="roundRect">
                <a:avLst>
                  <a:gd fmla="val 16667" name="adj"/>
                </a:avLst>
              </a:prstGeom>
              <a:solidFill>
                <a:srgbClr val="D9D2E9"/>
              </a:solidFill>
              <a:ln cap="flat" cmpd="sng" w="9525">
                <a:solidFill>
                  <a:srgbClr val="8E7CC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64" name="Google Shape;264;p8"/>
              <p:cNvCxnSpPr>
                <a:stCxn id="261" idx="0"/>
                <a:endCxn id="262" idx="0"/>
              </p:cNvCxnSpPr>
              <p:nvPr/>
            </p:nvCxnSpPr>
            <p:spPr>
              <a:xfrm flipH="1" rot="-5400000">
                <a:off x="5973206" y="2485092"/>
                <a:ext cx="600" cy="340500"/>
              </a:xfrm>
              <a:prstGeom prst="curvedConnector3">
                <a:avLst>
                  <a:gd fmla="val -39687500" name="adj1"/>
                </a:avLst>
              </a:prstGeom>
              <a:noFill/>
              <a:ln cap="flat" cmpd="sng" w="9525">
                <a:solidFill>
                  <a:srgbClr val="8E7CC3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65" name="Google Shape;265;p8"/>
              <p:cNvSpPr/>
              <p:nvPr/>
            </p:nvSpPr>
            <p:spPr>
              <a:xfrm>
                <a:off x="6654234" y="2655042"/>
                <a:ext cx="340500" cy="199500"/>
              </a:xfrm>
              <a:prstGeom prst="roundRect">
                <a:avLst>
                  <a:gd fmla="val 16667" name="adj"/>
                </a:avLst>
              </a:prstGeom>
              <a:solidFill>
                <a:srgbClr val="D9EAD3"/>
              </a:solidFill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8"/>
              <p:cNvSpPr/>
              <p:nvPr/>
            </p:nvSpPr>
            <p:spPr>
              <a:xfrm>
                <a:off x="6994643" y="2655042"/>
                <a:ext cx="340500" cy="199500"/>
              </a:xfrm>
              <a:prstGeom prst="roundRect">
                <a:avLst>
                  <a:gd fmla="val 16667" name="adj"/>
                </a:avLst>
              </a:prstGeom>
              <a:solidFill>
                <a:srgbClr val="D9EAD3"/>
              </a:solidFill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8"/>
              <p:cNvSpPr/>
              <p:nvPr/>
            </p:nvSpPr>
            <p:spPr>
              <a:xfrm>
                <a:off x="7335052" y="2655042"/>
                <a:ext cx="340500" cy="199500"/>
              </a:xfrm>
              <a:prstGeom prst="roundRect">
                <a:avLst>
                  <a:gd fmla="val 16667" name="adj"/>
                </a:avLst>
              </a:prstGeom>
              <a:solidFill>
                <a:srgbClr val="D9EAD3"/>
              </a:solidFill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" name="Google Shape;268;p8"/>
              <p:cNvSpPr/>
              <p:nvPr/>
            </p:nvSpPr>
            <p:spPr>
              <a:xfrm>
                <a:off x="7675461" y="2655042"/>
                <a:ext cx="340500" cy="199500"/>
              </a:xfrm>
              <a:prstGeom prst="roundRect">
                <a:avLst>
                  <a:gd fmla="val 16667" name="adj"/>
                </a:avLst>
              </a:prstGeom>
              <a:solidFill>
                <a:srgbClr val="D9EAD3"/>
              </a:solidFill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" name="Google Shape;269;p8"/>
              <p:cNvSpPr/>
              <p:nvPr/>
            </p:nvSpPr>
            <p:spPr>
              <a:xfrm>
                <a:off x="8015870" y="2655042"/>
                <a:ext cx="340500" cy="199500"/>
              </a:xfrm>
              <a:prstGeom prst="roundRect">
                <a:avLst>
                  <a:gd fmla="val 16667" name="adj"/>
                </a:avLst>
              </a:prstGeom>
              <a:solidFill>
                <a:srgbClr val="D9EAD3"/>
              </a:solidFill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70" name="Google Shape;270;p8"/>
              <p:cNvCxnSpPr>
                <a:stCxn id="263" idx="0"/>
                <a:endCxn id="267" idx="0"/>
              </p:cNvCxnSpPr>
              <p:nvPr/>
            </p:nvCxnSpPr>
            <p:spPr>
              <a:xfrm flipH="1" rot="-5400000">
                <a:off x="6994375" y="2144742"/>
                <a:ext cx="600" cy="1021200"/>
              </a:xfrm>
              <a:prstGeom prst="curvedConnector3">
                <a:avLst>
                  <a:gd fmla="val -39687500" name="adj1"/>
                </a:avLst>
              </a:prstGeom>
              <a:noFill/>
              <a:ln cap="flat" cmpd="sng" w="9525">
                <a:solidFill>
                  <a:srgbClr val="E066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1" name="Google Shape;271;p8"/>
              <p:cNvCxnSpPr>
                <a:stCxn id="262" idx="0"/>
                <a:endCxn id="265" idx="0"/>
              </p:cNvCxnSpPr>
              <p:nvPr/>
            </p:nvCxnSpPr>
            <p:spPr>
              <a:xfrm flipH="1" rot="-5400000">
                <a:off x="6483715" y="2314992"/>
                <a:ext cx="600" cy="680700"/>
              </a:xfrm>
              <a:prstGeom prst="curvedConnector3">
                <a:avLst>
                  <a:gd fmla="val -39687500" name="adj1"/>
                </a:avLst>
              </a:prstGeom>
              <a:noFill/>
              <a:ln cap="flat" cmpd="sng" w="9525">
                <a:solidFill>
                  <a:srgbClr val="E066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2" name="Google Shape;272;p8"/>
              <p:cNvCxnSpPr>
                <a:stCxn id="265" idx="0"/>
                <a:endCxn id="267" idx="0"/>
              </p:cNvCxnSpPr>
              <p:nvPr/>
            </p:nvCxnSpPr>
            <p:spPr>
              <a:xfrm flipH="1" rot="-5400000">
                <a:off x="7164534" y="2314992"/>
                <a:ext cx="600" cy="680700"/>
              </a:xfrm>
              <a:prstGeom prst="curvedConnector3">
                <a:avLst>
                  <a:gd fmla="val -39687500" name="adj1"/>
                </a:avLst>
              </a:prstGeom>
              <a:noFill/>
              <a:ln cap="flat" cmpd="sng" w="9525">
                <a:solidFill>
                  <a:srgbClr val="6AA84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3" name="Google Shape;273;p8"/>
              <p:cNvCxnSpPr>
                <a:stCxn id="266" idx="0"/>
                <a:endCxn id="268" idx="0"/>
              </p:cNvCxnSpPr>
              <p:nvPr/>
            </p:nvCxnSpPr>
            <p:spPr>
              <a:xfrm flipH="1" rot="-5400000">
                <a:off x="7504943" y="2314992"/>
                <a:ext cx="600" cy="680700"/>
              </a:xfrm>
              <a:prstGeom prst="curvedConnector3">
                <a:avLst>
                  <a:gd fmla="val -39687500" name="adj1"/>
                </a:avLst>
              </a:prstGeom>
              <a:noFill/>
              <a:ln cap="flat" cmpd="sng" w="9525">
                <a:solidFill>
                  <a:srgbClr val="6AA84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4" name="Google Shape;274;p8"/>
              <p:cNvCxnSpPr>
                <a:stCxn id="262" idx="0"/>
                <a:endCxn id="266" idx="0"/>
              </p:cNvCxnSpPr>
              <p:nvPr/>
            </p:nvCxnSpPr>
            <p:spPr>
              <a:xfrm flipH="1" rot="-5400000">
                <a:off x="6653965" y="2144742"/>
                <a:ext cx="600" cy="1021200"/>
              </a:xfrm>
              <a:prstGeom prst="curvedConnector3">
                <a:avLst>
                  <a:gd fmla="val -39687500" name="adj1"/>
                </a:avLst>
              </a:prstGeom>
              <a:noFill/>
              <a:ln cap="flat" cmpd="sng" w="9525">
                <a:solidFill>
                  <a:srgbClr val="E066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39" name="Google Shape;239;p8"/>
              <p:cNvSpPr/>
              <p:nvPr/>
            </p:nvSpPr>
            <p:spPr>
              <a:xfrm>
                <a:off x="5473938" y="2416911"/>
                <a:ext cx="3041400" cy="466200"/>
              </a:xfrm>
              <a:prstGeom prst="roundRect">
                <a:avLst>
                  <a:gd fmla="val 16667" name="adj"/>
                </a:avLst>
              </a:prstGeom>
              <a:solidFill>
                <a:srgbClr val="F4CCCC">
                  <a:alpha val="59780"/>
                </a:srgbClr>
              </a:solidFill>
              <a:ln cap="flat" cmpd="sng" w="9525">
                <a:solidFill>
                  <a:srgbClr val="E0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75" name="Google Shape;275;p8"/>
          <p:cNvSpPr/>
          <p:nvPr/>
        </p:nvSpPr>
        <p:spPr>
          <a:xfrm>
            <a:off x="3864425" y="1558958"/>
            <a:ext cx="1852500" cy="2268000"/>
          </a:xfrm>
          <a:prstGeom prst="rect">
            <a:avLst/>
          </a:prstGeom>
          <a:solidFill>
            <a:srgbClr val="FFFFFF">
              <a:alpha val="67600"/>
            </a:srgbClr>
          </a:solidFill>
          <a:ln cap="flat" cmpd="sng" w="19050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8"/>
          <p:cNvSpPr txBox="1"/>
          <p:nvPr/>
        </p:nvSpPr>
        <p:spPr>
          <a:xfrm>
            <a:off x="1220075" y="3615142"/>
            <a:ext cx="7001100" cy="5181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much of this question dependence is necessary?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8"/>
          <p:cNvSpPr/>
          <p:nvPr/>
        </p:nvSpPr>
        <p:spPr>
          <a:xfrm>
            <a:off x="5925868" y="2678401"/>
            <a:ext cx="353400" cy="162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78" name="Google Shape;278;p8"/>
          <p:cNvCxnSpPr/>
          <p:nvPr/>
        </p:nvCxnSpPr>
        <p:spPr>
          <a:xfrm flipH="1" rot="-5400000">
            <a:off x="3852978" y="2954683"/>
            <a:ext cx="600" cy="1021200"/>
          </a:xfrm>
          <a:prstGeom prst="curvedConnector3">
            <a:avLst>
              <a:gd fmla="val -39687500" name="adj1"/>
            </a:avLst>
          </a:prstGeom>
          <a:noFill/>
          <a:ln cap="flat" cmpd="sng" w="28575">
            <a:solidFill>
              <a:srgbClr val="E0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9" name="Google Shape;279;p8"/>
          <p:cNvCxnSpPr/>
          <p:nvPr/>
        </p:nvCxnSpPr>
        <p:spPr>
          <a:xfrm flipH="1" rot="-5400000">
            <a:off x="3852978" y="1379883"/>
            <a:ext cx="600" cy="1021200"/>
          </a:xfrm>
          <a:prstGeom prst="curvedConnector3">
            <a:avLst>
              <a:gd fmla="val -39687500" name="adj1"/>
            </a:avLst>
          </a:prstGeom>
          <a:noFill/>
          <a:ln cap="flat" cmpd="sng" w="28575">
            <a:solidFill>
              <a:srgbClr val="E0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0" name="Google Shape;280;p8"/>
          <p:cNvCxnSpPr/>
          <p:nvPr/>
        </p:nvCxnSpPr>
        <p:spPr>
          <a:xfrm flipH="1" rot="-5400000">
            <a:off x="3852978" y="2314603"/>
            <a:ext cx="600" cy="1021200"/>
          </a:xfrm>
          <a:prstGeom prst="curvedConnector3">
            <a:avLst>
              <a:gd fmla="val -39687500" name="adj1"/>
            </a:avLst>
          </a:prstGeom>
          <a:noFill/>
          <a:ln cap="flat" cmpd="sng" w="28575">
            <a:solidFill>
              <a:srgbClr val="E066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1" name="Google Shape;281;p8"/>
          <p:cNvSpPr txBox="1"/>
          <p:nvPr/>
        </p:nvSpPr>
        <p:spPr>
          <a:xfrm>
            <a:off x="3983525" y="4684181"/>
            <a:ext cx="14742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available offline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8"/>
          <p:cNvSpPr txBox="1"/>
          <p:nvPr/>
        </p:nvSpPr>
        <p:spPr>
          <a:xfrm>
            <a:off x="2841400" y="4684181"/>
            <a:ext cx="10212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runtime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3" name="Google Shape;283;p8"/>
          <p:cNvCxnSpPr>
            <a:endCxn id="284" idx="1"/>
          </p:cNvCxnSpPr>
          <p:nvPr/>
        </p:nvCxnSpPr>
        <p:spPr>
          <a:xfrm flipH="1" rot="10800000">
            <a:off x="4233600" y="1688300"/>
            <a:ext cx="2061600" cy="24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4" name="Google Shape;284;p8"/>
          <p:cNvSpPr txBox="1"/>
          <p:nvPr/>
        </p:nvSpPr>
        <p:spPr>
          <a:xfrm>
            <a:off x="6295200" y="1429250"/>
            <a:ext cx="2382900" cy="5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question dependence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9"/>
          <p:cNvSpPr txBox="1"/>
          <p:nvPr>
            <p:ph type="title"/>
          </p:nvPr>
        </p:nvSpPr>
        <p:spPr>
          <a:xfrm>
            <a:off x="457200" y="113771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/>
              <a:t>How critical is question dependence?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9"/>
          <p:cNvSpPr txBox="1"/>
          <p:nvPr>
            <p:ph idx="10" type="dt"/>
          </p:nvPr>
        </p:nvSpPr>
        <p:spPr>
          <a:xfrm>
            <a:off x="6286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Stony Brook University</a:t>
            </a:r>
            <a:endParaRPr/>
          </a:p>
        </p:txBody>
      </p:sp>
      <p:sp>
        <p:nvSpPr>
          <p:cNvPr id="292" name="Google Shape;292;p9"/>
          <p:cNvSpPr txBox="1"/>
          <p:nvPr>
            <p:ph idx="11" type="ftr"/>
          </p:nvPr>
        </p:nvSpPr>
        <p:spPr>
          <a:xfrm>
            <a:off x="3028950" y="5296958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DeFormer, ACL 2020</a:t>
            </a:r>
            <a:endParaRPr/>
          </a:p>
        </p:txBody>
      </p:sp>
      <p:sp>
        <p:nvSpPr>
          <p:cNvPr id="293" name="Google Shape;293;p9"/>
          <p:cNvSpPr txBox="1"/>
          <p:nvPr>
            <p:ph idx="12" type="sldNum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4" name="Google Shape;294;p9"/>
          <p:cNvSpPr txBox="1"/>
          <p:nvPr/>
        </p:nvSpPr>
        <p:spPr>
          <a:xfrm>
            <a:off x="3108960" y="3728125"/>
            <a:ext cx="2946600" cy="36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High question dependence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9"/>
          <p:cNvSpPr txBox="1"/>
          <p:nvPr/>
        </p:nvSpPr>
        <p:spPr>
          <a:xfrm>
            <a:off x="810725" y="2250333"/>
            <a:ext cx="903000" cy="3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layer k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6" name="Google Shape;296;p9"/>
          <p:cNvSpPr/>
          <p:nvPr/>
        </p:nvSpPr>
        <p:spPr>
          <a:xfrm>
            <a:off x="2543600" y="2930889"/>
            <a:ext cx="1581300" cy="2760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Context</a:t>
            </a:r>
            <a:endParaRPr/>
          </a:p>
        </p:txBody>
      </p:sp>
      <p:sp>
        <p:nvSpPr>
          <p:cNvPr id="297" name="Google Shape;297;p9"/>
          <p:cNvSpPr/>
          <p:nvPr/>
        </p:nvSpPr>
        <p:spPr>
          <a:xfrm>
            <a:off x="1862725" y="2930889"/>
            <a:ext cx="540900" cy="2760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 cap="flat" cmpd="sng" w="9525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Q1</a:t>
            </a:r>
            <a:endParaRPr/>
          </a:p>
        </p:txBody>
      </p:sp>
      <p:grpSp>
        <p:nvGrpSpPr>
          <p:cNvPr id="298" name="Google Shape;298;p9"/>
          <p:cNvGrpSpPr/>
          <p:nvPr/>
        </p:nvGrpSpPr>
        <p:grpSpPr>
          <a:xfrm>
            <a:off x="1713713" y="2208029"/>
            <a:ext cx="2560200" cy="517995"/>
            <a:chOff x="3328425" y="2414150"/>
            <a:chExt cx="2560200" cy="466200"/>
          </a:xfrm>
        </p:grpSpPr>
        <p:grpSp>
          <p:nvGrpSpPr>
            <p:cNvPr id="299" name="Google Shape;299;p9"/>
            <p:cNvGrpSpPr/>
            <p:nvPr/>
          </p:nvGrpSpPr>
          <p:grpSpPr>
            <a:xfrm>
              <a:off x="3417040" y="2666554"/>
              <a:ext cx="2382955" cy="199500"/>
              <a:chOff x="1227840" y="1790967"/>
              <a:chExt cx="2382955" cy="199500"/>
            </a:xfrm>
          </p:grpSpPr>
          <p:grpSp>
            <p:nvGrpSpPr>
              <p:cNvPr id="300" name="Google Shape;300;p9"/>
              <p:cNvGrpSpPr/>
              <p:nvPr/>
            </p:nvGrpSpPr>
            <p:grpSpPr>
              <a:xfrm>
                <a:off x="1398090" y="1790967"/>
                <a:ext cx="2042337" cy="600"/>
                <a:chOff x="3667765" y="3192879"/>
                <a:chExt cx="2042337" cy="600"/>
              </a:xfrm>
            </p:grpSpPr>
            <p:cxnSp>
              <p:nvCxnSpPr>
                <p:cNvPr id="301" name="Google Shape;301;p9"/>
                <p:cNvCxnSpPr>
                  <a:stCxn id="302" idx="0"/>
                  <a:endCxn id="303" idx="0"/>
                </p:cNvCxnSpPr>
                <p:nvPr/>
              </p:nvCxnSpPr>
              <p:spPr>
                <a:xfrm flipH="1" rot="-5400000">
                  <a:off x="4518475" y="2682579"/>
                  <a:ext cx="600" cy="1021200"/>
                </a:xfrm>
                <a:prstGeom prst="curvedConnector3">
                  <a:avLst>
                    <a:gd fmla="val -39687500" name="adj1"/>
                  </a:avLst>
                </a:prstGeom>
                <a:noFill/>
                <a:ln cap="flat" cmpd="sng" w="9525">
                  <a:solidFill>
                    <a:srgbClr val="E06666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04" name="Google Shape;304;p9"/>
                <p:cNvCxnSpPr>
                  <a:stCxn id="305" idx="0"/>
                  <a:endCxn id="306" idx="0"/>
                </p:cNvCxnSpPr>
                <p:nvPr/>
              </p:nvCxnSpPr>
              <p:spPr>
                <a:xfrm flipH="1" rot="-5400000">
                  <a:off x="4007815" y="2852829"/>
                  <a:ext cx="600" cy="680700"/>
                </a:xfrm>
                <a:prstGeom prst="curvedConnector3">
                  <a:avLst>
                    <a:gd fmla="val -39687500" name="adj1"/>
                  </a:avLst>
                </a:prstGeom>
                <a:noFill/>
                <a:ln cap="flat" cmpd="sng" w="9525">
                  <a:solidFill>
                    <a:srgbClr val="E06666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07" name="Google Shape;307;p9"/>
                <p:cNvCxnSpPr>
                  <a:stCxn id="306" idx="0"/>
                  <a:endCxn id="303" idx="0"/>
                </p:cNvCxnSpPr>
                <p:nvPr/>
              </p:nvCxnSpPr>
              <p:spPr>
                <a:xfrm flipH="1" rot="-5400000">
                  <a:off x="4688634" y="2852829"/>
                  <a:ext cx="600" cy="680700"/>
                </a:xfrm>
                <a:prstGeom prst="curvedConnector3">
                  <a:avLst>
                    <a:gd fmla="val -39687500" name="adj1"/>
                  </a:avLst>
                </a:prstGeom>
                <a:noFill/>
                <a:ln cap="flat" cmpd="sng" w="9525">
                  <a:solidFill>
                    <a:srgbClr val="6AA84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08" name="Google Shape;308;p9"/>
                <p:cNvCxnSpPr>
                  <a:stCxn id="309" idx="0"/>
                  <a:endCxn id="310" idx="0"/>
                </p:cNvCxnSpPr>
                <p:nvPr/>
              </p:nvCxnSpPr>
              <p:spPr>
                <a:xfrm flipH="1" rot="-5400000">
                  <a:off x="5029043" y="2852829"/>
                  <a:ext cx="600" cy="680700"/>
                </a:xfrm>
                <a:prstGeom prst="curvedConnector3">
                  <a:avLst>
                    <a:gd fmla="val -39687500" name="adj1"/>
                  </a:avLst>
                </a:prstGeom>
                <a:noFill/>
                <a:ln cap="flat" cmpd="sng" w="9525">
                  <a:solidFill>
                    <a:srgbClr val="6AA84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11" name="Google Shape;311;p9"/>
                <p:cNvCxnSpPr>
                  <a:stCxn id="305" idx="0"/>
                  <a:endCxn id="309" idx="0"/>
                </p:cNvCxnSpPr>
                <p:nvPr/>
              </p:nvCxnSpPr>
              <p:spPr>
                <a:xfrm flipH="1" rot="-5400000">
                  <a:off x="4178065" y="2682579"/>
                  <a:ext cx="600" cy="1021200"/>
                </a:xfrm>
                <a:prstGeom prst="curvedConnector3">
                  <a:avLst>
                    <a:gd fmla="val -39687500" name="adj1"/>
                  </a:avLst>
                </a:prstGeom>
                <a:noFill/>
                <a:ln cap="flat" cmpd="sng" w="9525">
                  <a:solidFill>
                    <a:srgbClr val="E06666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12" name="Google Shape;312;p9"/>
                <p:cNvCxnSpPr>
                  <a:stCxn id="305" idx="0"/>
                  <a:endCxn id="302" idx="0"/>
                </p:cNvCxnSpPr>
                <p:nvPr/>
              </p:nvCxnSpPr>
              <p:spPr>
                <a:xfrm flipH="1" rot="-5400000">
                  <a:off x="3837715" y="3022929"/>
                  <a:ext cx="600" cy="340500"/>
                </a:xfrm>
                <a:prstGeom prst="curvedConnector3">
                  <a:avLst>
                    <a:gd fmla="val -39687500" name="adj1"/>
                  </a:avLst>
                </a:prstGeom>
                <a:noFill/>
                <a:ln cap="flat" cmpd="sng" w="9525">
                  <a:solidFill>
                    <a:srgbClr val="8E7CC3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13" name="Google Shape;313;p9"/>
                <p:cNvCxnSpPr>
                  <a:stCxn id="303" idx="0"/>
                  <a:endCxn id="314" idx="0"/>
                </p:cNvCxnSpPr>
                <p:nvPr/>
              </p:nvCxnSpPr>
              <p:spPr>
                <a:xfrm flipH="1" rot="-5400000">
                  <a:off x="5369452" y="2852829"/>
                  <a:ext cx="600" cy="680700"/>
                </a:xfrm>
                <a:prstGeom prst="curvedConnector3">
                  <a:avLst>
                    <a:gd fmla="val -39687500" name="adj1"/>
                  </a:avLst>
                </a:prstGeom>
                <a:noFill/>
                <a:ln cap="flat" cmpd="sng" w="9525">
                  <a:solidFill>
                    <a:srgbClr val="6AA84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15" name="Google Shape;315;p9"/>
                <p:cNvCxnSpPr>
                  <a:stCxn id="302" idx="0"/>
                  <a:endCxn id="310" idx="0"/>
                </p:cNvCxnSpPr>
                <p:nvPr/>
              </p:nvCxnSpPr>
              <p:spPr>
                <a:xfrm flipH="1" rot="-5400000">
                  <a:off x="4688725" y="2512329"/>
                  <a:ext cx="600" cy="1361700"/>
                </a:xfrm>
                <a:prstGeom prst="curvedConnector3">
                  <a:avLst>
                    <a:gd fmla="val -39687500" name="adj1"/>
                  </a:avLst>
                </a:prstGeom>
                <a:noFill/>
                <a:ln cap="flat" cmpd="sng" w="9525">
                  <a:solidFill>
                    <a:srgbClr val="E06666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316" name="Google Shape;316;p9"/>
              <p:cNvGrpSpPr/>
              <p:nvPr/>
            </p:nvGrpSpPr>
            <p:grpSpPr>
              <a:xfrm>
                <a:off x="1227840" y="1790967"/>
                <a:ext cx="2382955" cy="199500"/>
                <a:chOff x="3497515" y="3192879"/>
                <a:chExt cx="2382955" cy="199500"/>
              </a:xfrm>
            </p:grpSpPr>
            <p:sp>
              <p:nvSpPr>
                <p:cNvPr id="305" name="Google Shape;305;p9"/>
                <p:cNvSpPr/>
                <p:nvPr/>
              </p:nvSpPr>
              <p:spPr>
                <a:xfrm>
                  <a:off x="3497515" y="3192879"/>
                  <a:ext cx="340500" cy="1995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D9D2E9"/>
                </a:solidFill>
                <a:ln cap="flat" cmpd="sng" w="9525">
                  <a:solidFill>
                    <a:srgbClr val="8E7CC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2" name="Google Shape;302;p9"/>
                <p:cNvSpPr/>
                <p:nvPr/>
              </p:nvSpPr>
              <p:spPr>
                <a:xfrm>
                  <a:off x="3837925" y="3192879"/>
                  <a:ext cx="340500" cy="1995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D9D2E9"/>
                </a:solidFill>
                <a:ln cap="flat" cmpd="sng" w="9525">
                  <a:solidFill>
                    <a:srgbClr val="8E7CC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6" name="Google Shape;306;p9"/>
                <p:cNvSpPr/>
                <p:nvPr/>
              </p:nvSpPr>
              <p:spPr>
                <a:xfrm>
                  <a:off x="4178334" y="3192879"/>
                  <a:ext cx="340500" cy="1995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D9EAD3"/>
                </a:solidFill>
                <a:ln cap="flat" cmpd="sng" w="9525">
                  <a:solidFill>
                    <a:schemeClr val="accent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9" name="Google Shape;309;p9"/>
                <p:cNvSpPr/>
                <p:nvPr/>
              </p:nvSpPr>
              <p:spPr>
                <a:xfrm>
                  <a:off x="4518743" y="3192879"/>
                  <a:ext cx="340500" cy="1995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D9EAD3"/>
                </a:solidFill>
                <a:ln cap="flat" cmpd="sng" w="9525">
                  <a:solidFill>
                    <a:schemeClr val="accent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3" name="Google Shape;303;p9"/>
                <p:cNvSpPr/>
                <p:nvPr/>
              </p:nvSpPr>
              <p:spPr>
                <a:xfrm>
                  <a:off x="4859152" y="3192879"/>
                  <a:ext cx="340500" cy="1995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D9EAD3"/>
                </a:solidFill>
                <a:ln cap="flat" cmpd="sng" w="9525">
                  <a:solidFill>
                    <a:schemeClr val="accent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0" name="Google Shape;310;p9"/>
                <p:cNvSpPr/>
                <p:nvPr/>
              </p:nvSpPr>
              <p:spPr>
                <a:xfrm>
                  <a:off x="5199561" y="3192879"/>
                  <a:ext cx="340500" cy="1995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D9EAD3"/>
                </a:solidFill>
                <a:ln cap="flat" cmpd="sng" w="9525">
                  <a:solidFill>
                    <a:schemeClr val="accent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4" name="Google Shape;314;p9"/>
                <p:cNvSpPr/>
                <p:nvPr/>
              </p:nvSpPr>
              <p:spPr>
                <a:xfrm>
                  <a:off x="5539970" y="3192879"/>
                  <a:ext cx="340500" cy="1995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D9EAD3"/>
                </a:solidFill>
                <a:ln cap="flat" cmpd="sng" w="9525">
                  <a:solidFill>
                    <a:schemeClr val="accent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317" name="Google Shape;317;p9"/>
            <p:cNvSpPr/>
            <p:nvPr/>
          </p:nvSpPr>
          <p:spPr>
            <a:xfrm>
              <a:off x="3328425" y="2414150"/>
              <a:ext cx="2560200" cy="466200"/>
            </a:xfrm>
            <a:prstGeom prst="roundRect">
              <a:avLst>
                <a:gd fmla="val 16667" name="adj"/>
              </a:avLst>
            </a:prstGeom>
            <a:solidFill>
              <a:srgbClr val="F4CCCC">
                <a:alpha val="59780"/>
              </a:srgbClr>
            </a:solidFill>
            <a:ln cap="flat" cmpd="sng" w="9525">
              <a:solidFill>
                <a:srgbClr val="E0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8" name="Google Shape;318;p9"/>
          <p:cNvGrpSpPr/>
          <p:nvPr/>
        </p:nvGrpSpPr>
        <p:grpSpPr>
          <a:xfrm>
            <a:off x="2581150" y="1661410"/>
            <a:ext cx="1459100" cy="466329"/>
            <a:chOff x="2276350" y="1876288"/>
            <a:chExt cx="1459100" cy="419700"/>
          </a:xfrm>
        </p:grpSpPr>
        <p:sp>
          <p:nvSpPr>
            <p:cNvPr id="319" name="Google Shape;319;p9"/>
            <p:cNvSpPr/>
            <p:nvPr/>
          </p:nvSpPr>
          <p:spPr>
            <a:xfrm rot="5400000">
              <a:off x="2158750" y="1993888"/>
              <a:ext cx="419700" cy="184500"/>
            </a:xfrm>
            <a:prstGeom prst="rect">
              <a:avLst/>
            </a:prstGeom>
            <a:gradFill>
              <a:gsLst>
                <a:gs pos="0">
                  <a:srgbClr val="B4A7D6">
                    <a:alpha val="70950"/>
                  </a:srgbClr>
                </a:gs>
                <a:gs pos="67000">
                  <a:srgbClr val="EFEFEF">
                    <a:alpha val="70950"/>
                  </a:srgbClr>
                </a:gs>
                <a:gs pos="100000">
                  <a:srgbClr val="B6D7A8">
                    <a:alpha val="70950"/>
                  </a:srgbClr>
                </a:gs>
              </a:gsLst>
              <a:lin ang="5400012" scaled="0"/>
            </a:gra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45720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9"/>
            <p:cNvSpPr/>
            <p:nvPr/>
          </p:nvSpPr>
          <p:spPr>
            <a:xfrm rot="5400000">
              <a:off x="2477400" y="1993888"/>
              <a:ext cx="419700" cy="184500"/>
            </a:xfrm>
            <a:prstGeom prst="rect">
              <a:avLst/>
            </a:prstGeom>
            <a:gradFill>
              <a:gsLst>
                <a:gs pos="0">
                  <a:srgbClr val="B4A7D6">
                    <a:alpha val="70950"/>
                  </a:srgbClr>
                </a:gs>
                <a:gs pos="67000">
                  <a:srgbClr val="EFEFEF">
                    <a:alpha val="70950"/>
                  </a:srgbClr>
                </a:gs>
                <a:gs pos="100000">
                  <a:srgbClr val="B6D7A8">
                    <a:alpha val="70950"/>
                  </a:srgbClr>
                </a:gs>
              </a:gsLst>
              <a:lin ang="5400012" scaled="0"/>
            </a:gra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45720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9"/>
            <p:cNvSpPr/>
            <p:nvPr/>
          </p:nvSpPr>
          <p:spPr>
            <a:xfrm rot="5400000">
              <a:off x="2796050" y="1993888"/>
              <a:ext cx="419700" cy="184500"/>
            </a:xfrm>
            <a:prstGeom prst="rect">
              <a:avLst/>
            </a:prstGeom>
            <a:gradFill>
              <a:gsLst>
                <a:gs pos="0">
                  <a:srgbClr val="B4A7D6">
                    <a:alpha val="70950"/>
                  </a:srgbClr>
                </a:gs>
                <a:gs pos="67000">
                  <a:srgbClr val="EFEFEF">
                    <a:alpha val="70950"/>
                  </a:srgbClr>
                </a:gs>
                <a:gs pos="100000">
                  <a:srgbClr val="B6D7A8">
                    <a:alpha val="70950"/>
                  </a:srgbClr>
                </a:gs>
              </a:gsLst>
              <a:lin ang="5400012" scaled="0"/>
            </a:gra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45720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9"/>
            <p:cNvSpPr/>
            <p:nvPr/>
          </p:nvSpPr>
          <p:spPr>
            <a:xfrm rot="5400000">
              <a:off x="3114700" y="1993888"/>
              <a:ext cx="419700" cy="184500"/>
            </a:xfrm>
            <a:prstGeom prst="rect">
              <a:avLst/>
            </a:prstGeom>
            <a:gradFill>
              <a:gsLst>
                <a:gs pos="0">
                  <a:srgbClr val="B4A7D6">
                    <a:alpha val="70950"/>
                  </a:srgbClr>
                </a:gs>
                <a:gs pos="67000">
                  <a:srgbClr val="EFEFEF">
                    <a:alpha val="70950"/>
                  </a:srgbClr>
                </a:gs>
                <a:gs pos="100000">
                  <a:srgbClr val="B6D7A8">
                    <a:alpha val="70950"/>
                  </a:srgbClr>
                </a:gs>
              </a:gsLst>
              <a:lin ang="5400012" scaled="0"/>
            </a:gra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45720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9"/>
            <p:cNvSpPr/>
            <p:nvPr/>
          </p:nvSpPr>
          <p:spPr>
            <a:xfrm rot="5400000">
              <a:off x="3433350" y="1993888"/>
              <a:ext cx="419700" cy="184500"/>
            </a:xfrm>
            <a:prstGeom prst="rect">
              <a:avLst/>
            </a:prstGeom>
            <a:gradFill>
              <a:gsLst>
                <a:gs pos="0">
                  <a:srgbClr val="B4A7D6">
                    <a:alpha val="70950"/>
                  </a:srgbClr>
                </a:gs>
                <a:gs pos="67000">
                  <a:srgbClr val="EFEFEF">
                    <a:alpha val="70950"/>
                  </a:srgbClr>
                </a:gs>
                <a:gs pos="100000">
                  <a:srgbClr val="B6D7A8">
                    <a:alpha val="70950"/>
                  </a:srgbClr>
                </a:gs>
              </a:gsLst>
              <a:lin ang="5400012" scaled="0"/>
            </a:gra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45720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4" name="Google Shape;324;p9"/>
          <p:cNvGrpSpPr/>
          <p:nvPr/>
        </p:nvGrpSpPr>
        <p:grpSpPr>
          <a:xfrm>
            <a:off x="5332250" y="2930846"/>
            <a:ext cx="2262175" cy="275997"/>
            <a:chOff x="3482675" y="3868413"/>
            <a:chExt cx="2262175" cy="248400"/>
          </a:xfrm>
        </p:grpSpPr>
        <p:sp>
          <p:nvSpPr>
            <p:cNvPr id="325" name="Google Shape;325;p9"/>
            <p:cNvSpPr/>
            <p:nvPr/>
          </p:nvSpPr>
          <p:spPr>
            <a:xfrm>
              <a:off x="4163550" y="3868413"/>
              <a:ext cx="1581300" cy="248400"/>
            </a:xfrm>
            <a:prstGeom prst="roundRect">
              <a:avLst>
                <a:gd fmla="val 16667" name="adj"/>
              </a:avLst>
            </a:prstGeom>
            <a:solidFill>
              <a:srgbClr val="D9EAD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Context</a:t>
              </a:r>
              <a:endParaRPr/>
            </a:p>
          </p:txBody>
        </p:sp>
        <p:sp>
          <p:nvSpPr>
            <p:cNvPr id="326" name="Google Shape;326;p9"/>
            <p:cNvSpPr/>
            <p:nvPr/>
          </p:nvSpPr>
          <p:spPr>
            <a:xfrm>
              <a:off x="3482675" y="3868413"/>
              <a:ext cx="540900" cy="248400"/>
            </a:xfrm>
            <a:prstGeom prst="roundRect">
              <a:avLst>
                <a:gd fmla="val 16667" name="adj"/>
              </a:avLst>
            </a:prstGeom>
            <a:solidFill>
              <a:srgbClr val="0000FF">
                <a:alpha val="55310"/>
              </a:srgbClr>
            </a:solidFill>
            <a:ln cap="flat" cmpd="sng" w="9525">
              <a:solidFill>
                <a:srgbClr val="00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Q2</a:t>
              </a:r>
              <a:endParaRPr/>
            </a:p>
          </p:txBody>
        </p:sp>
      </p:grpSp>
      <p:grpSp>
        <p:nvGrpSpPr>
          <p:cNvPr id="327" name="Google Shape;327;p9"/>
          <p:cNvGrpSpPr/>
          <p:nvPr/>
        </p:nvGrpSpPr>
        <p:grpSpPr>
          <a:xfrm>
            <a:off x="5183238" y="2208029"/>
            <a:ext cx="2560200" cy="517995"/>
            <a:chOff x="3328425" y="2414150"/>
            <a:chExt cx="2560200" cy="466200"/>
          </a:xfrm>
        </p:grpSpPr>
        <p:grpSp>
          <p:nvGrpSpPr>
            <p:cNvPr id="328" name="Google Shape;328;p9"/>
            <p:cNvGrpSpPr/>
            <p:nvPr/>
          </p:nvGrpSpPr>
          <p:grpSpPr>
            <a:xfrm>
              <a:off x="3417040" y="2666554"/>
              <a:ext cx="2382955" cy="199500"/>
              <a:chOff x="1227840" y="1790967"/>
              <a:chExt cx="2382955" cy="199500"/>
            </a:xfrm>
          </p:grpSpPr>
          <p:grpSp>
            <p:nvGrpSpPr>
              <p:cNvPr id="329" name="Google Shape;329;p9"/>
              <p:cNvGrpSpPr/>
              <p:nvPr/>
            </p:nvGrpSpPr>
            <p:grpSpPr>
              <a:xfrm>
                <a:off x="1398090" y="1790967"/>
                <a:ext cx="2042337" cy="600"/>
                <a:chOff x="3667765" y="3192879"/>
                <a:chExt cx="2042337" cy="600"/>
              </a:xfrm>
            </p:grpSpPr>
            <p:cxnSp>
              <p:nvCxnSpPr>
                <p:cNvPr id="330" name="Google Shape;330;p9"/>
                <p:cNvCxnSpPr>
                  <a:stCxn id="331" idx="0"/>
                  <a:endCxn id="332" idx="0"/>
                </p:cNvCxnSpPr>
                <p:nvPr/>
              </p:nvCxnSpPr>
              <p:spPr>
                <a:xfrm flipH="1" rot="-5400000">
                  <a:off x="4518475" y="2682579"/>
                  <a:ext cx="600" cy="1021200"/>
                </a:xfrm>
                <a:prstGeom prst="curvedConnector3">
                  <a:avLst>
                    <a:gd fmla="val -39687500" name="adj1"/>
                  </a:avLst>
                </a:prstGeom>
                <a:noFill/>
                <a:ln cap="flat" cmpd="sng" w="9525">
                  <a:solidFill>
                    <a:srgbClr val="E06666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33" name="Google Shape;333;p9"/>
                <p:cNvCxnSpPr>
                  <a:stCxn id="334" idx="0"/>
                  <a:endCxn id="335" idx="0"/>
                </p:cNvCxnSpPr>
                <p:nvPr/>
              </p:nvCxnSpPr>
              <p:spPr>
                <a:xfrm flipH="1" rot="-5400000">
                  <a:off x="4007815" y="2852829"/>
                  <a:ext cx="600" cy="680700"/>
                </a:xfrm>
                <a:prstGeom prst="curvedConnector3">
                  <a:avLst>
                    <a:gd fmla="val -39687500" name="adj1"/>
                  </a:avLst>
                </a:prstGeom>
                <a:noFill/>
                <a:ln cap="flat" cmpd="sng" w="9525">
                  <a:solidFill>
                    <a:srgbClr val="E06666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36" name="Google Shape;336;p9"/>
                <p:cNvCxnSpPr>
                  <a:stCxn id="335" idx="0"/>
                  <a:endCxn id="332" idx="0"/>
                </p:cNvCxnSpPr>
                <p:nvPr/>
              </p:nvCxnSpPr>
              <p:spPr>
                <a:xfrm flipH="1" rot="-5400000">
                  <a:off x="4688634" y="2852829"/>
                  <a:ext cx="600" cy="680700"/>
                </a:xfrm>
                <a:prstGeom prst="curvedConnector3">
                  <a:avLst>
                    <a:gd fmla="val -39687500" name="adj1"/>
                  </a:avLst>
                </a:prstGeom>
                <a:noFill/>
                <a:ln cap="flat" cmpd="sng" w="9525">
                  <a:solidFill>
                    <a:srgbClr val="6AA84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37" name="Google Shape;337;p9"/>
                <p:cNvCxnSpPr>
                  <a:stCxn id="338" idx="0"/>
                  <a:endCxn id="339" idx="0"/>
                </p:cNvCxnSpPr>
                <p:nvPr/>
              </p:nvCxnSpPr>
              <p:spPr>
                <a:xfrm flipH="1" rot="-5400000">
                  <a:off x="5029043" y="2852829"/>
                  <a:ext cx="600" cy="680700"/>
                </a:xfrm>
                <a:prstGeom prst="curvedConnector3">
                  <a:avLst>
                    <a:gd fmla="val -39687500" name="adj1"/>
                  </a:avLst>
                </a:prstGeom>
                <a:noFill/>
                <a:ln cap="flat" cmpd="sng" w="9525">
                  <a:solidFill>
                    <a:srgbClr val="6AA84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40" name="Google Shape;340;p9"/>
                <p:cNvCxnSpPr>
                  <a:stCxn id="334" idx="0"/>
                  <a:endCxn id="338" idx="0"/>
                </p:cNvCxnSpPr>
                <p:nvPr/>
              </p:nvCxnSpPr>
              <p:spPr>
                <a:xfrm flipH="1" rot="-5400000">
                  <a:off x="4178065" y="2682579"/>
                  <a:ext cx="600" cy="1021200"/>
                </a:xfrm>
                <a:prstGeom prst="curvedConnector3">
                  <a:avLst>
                    <a:gd fmla="val -39687500" name="adj1"/>
                  </a:avLst>
                </a:prstGeom>
                <a:noFill/>
                <a:ln cap="flat" cmpd="sng" w="9525">
                  <a:solidFill>
                    <a:srgbClr val="E06666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41" name="Google Shape;341;p9"/>
                <p:cNvCxnSpPr>
                  <a:stCxn id="334" idx="0"/>
                  <a:endCxn id="331" idx="0"/>
                </p:cNvCxnSpPr>
                <p:nvPr/>
              </p:nvCxnSpPr>
              <p:spPr>
                <a:xfrm flipH="1" rot="-5400000">
                  <a:off x="3837715" y="3022929"/>
                  <a:ext cx="600" cy="340500"/>
                </a:xfrm>
                <a:prstGeom prst="curvedConnector3">
                  <a:avLst>
                    <a:gd fmla="val -39687500" name="adj1"/>
                  </a:avLst>
                </a:prstGeom>
                <a:noFill/>
                <a:ln cap="flat" cmpd="sng" w="9525">
                  <a:solidFill>
                    <a:srgbClr val="8E7CC3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42" name="Google Shape;342;p9"/>
                <p:cNvCxnSpPr>
                  <a:stCxn id="332" idx="0"/>
                  <a:endCxn id="343" idx="0"/>
                </p:cNvCxnSpPr>
                <p:nvPr/>
              </p:nvCxnSpPr>
              <p:spPr>
                <a:xfrm flipH="1" rot="-5400000">
                  <a:off x="5369452" y="2852829"/>
                  <a:ext cx="600" cy="680700"/>
                </a:xfrm>
                <a:prstGeom prst="curvedConnector3">
                  <a:avLst>
                    <a:gd fmla="val -39687500" name="adj1"/>
                  </a:avLst>
                </a:prstGeom>
                <a:noFill/>
                <a:ln cap="flat" cmpd="sng" w="9525">
                  <a:solidFill>
                    <a:srgbClr val="6AA84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44" name="Google Shape;344;p9"/>
                <p:cNvCxnSpPr>
                  <a:stCxn id="331" idx="0"/>
                  <a:endCxn id="339" idx="0"/>
                </p:cNvCxnSpPr>
                <p:nvPr/>
              </p:nvCxnSpPr>
              <p:spPr>
                <a:xfrm flipH="1" rot="-5400000">
                  <a:off x="4688725" y="2512329"/>
                  <a:ext cx="600" cy="1361700"/>
                </a:xfrm>
                <a:prstGeom prst="curvedConnector3">
                  <a:avLst>
                    <a:gd fmla="val -39687500" name="adj1"/>
                  </a:avLst>
                </a:prstGeom>
                <a:noFill/>
                <a:ln cap="flat" cmpd="sng" w="9525">
                  <a:solidFill>
                    <a:srgbClr val="E06666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345" name="Google Shape;345;p9"/>
              <p:cNvGrpSpPr/>
              <p:nvPr/>
            </p:nvGrpSpPr>
            <p:grpSpPr>
              <a:xfrm>
                <a:off x="1227840" y="1790967"/>
                <a:ext cx="2382955" cy="199500"/>
                <a:chOff x="3497515" y="3192879"/>
                <a:chExt cx="2382955" cy="199500"/>
              </a:xfrm>
            </p:grpSpPr>
            <p:sp>
              <p:nvSpPr>
                <p:cNvPr id="334" name="Google Shape;334;p9"/>
                <p:cNvSpPr/>
                <p:nvPr/>
              </p:nvSpPr>
              <p:spPr>
                <a:xfrm>
                  <a:off x="3497515" y="3192879"/>
                  <a:ext cx="340500" cy="1995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D9D2E9"/>
                </a:solidFill>
                <a:ln cap="flat" cmpd="sng" w="9525">
                  <a:solidFill>
                    <a:srgbClr val="8E7CC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1" name="Google Shape;331;p9"/>
                <p:cNvSpPr/>
                <p:nvPr/>
              </p:nvSpPr>
              <p:spPr>
                <a:xfrm>
                  <a:off x="3837925" y="3192879"/>
                  <a:ext cx="340500" cy="1995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D9D2E9"/>
                </a:solidFill>
                <a:ln cap="flat" cmpd="sng" w="9525">
                  <a:solidFill>
                    <a:srgbClr val="8E7CC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5" name="Google Shape;335;p9"/>
                <p:cNvSpPr/>
                <p:nvPr/>
              </p:nvSpPr>
              <p:spPr>
                <a:xfrm>
                  <a:off x="4178334" y="3192879"/>
                  <a:ext cx="340500" cy="1995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D9EAD3"/>
                </a:solidFill>
                <a:ln cap="flat" cmpd="sng" w="9525">
                  <a:solidFill>
                    <a:schemeClr val="accent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8" name="Google Shape;338;p9"/>
                <p:cNvSpPr/>
                <p:nvPr/>
              </p:nvSpPr>
              <p:spPr>
                <a:xfrm>
                  <a:off x="4518743" y="3192879"/>
                  <a:ext cx="340500" cy="1995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D9EAD3"/>
                </a:solidFill>
                <a:ln cap="flat" cmpd="sng" w="9525">
                  <a:solidFill>
                    <a:schemeClr val="accent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2" name="Google Shape;332;p9"/>
                <p:cNvSpPr/>
                <p:nvPr/>
              </p:nvSpPr>
              <p:spPr>
                <a:xfrm>
                  <a:off x="4859152" y="3192879"/>
                  <a:ext cx="340500" cy="1995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D9EAD3"/>
                </a:solidFill>
                <a:ln cap="flat" cmpd="sng" w="9525">
                  <a:solidFill>
                    <a:schemeClr val="accent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9" name="Google Shape;339;p9"/>
                <p:cNvSpPr/>
                <p:nvPr/>
              </p:nvSpPr>
              <p:spPr>
                <a:xfrm>
                  <a:off x="5199561" y="3192879"/>
                  <a:ext cx="340500" cy="1995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D9EAD3"/>
                </a:solidFill>
                <a:ln cap="flat" cmpd="sng" w="9525">
                  <a:solidFill>
                    <a:schemeClr val="accent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3" name="Google Shape;343;p9"/>
                <p:cNvSpPr/>
                <p:nvPr/>
              </p:nvSpPr>
              <p:spPr>
                <a:xfrm>
                  <a:off x="5539970" y="3192879"/>
                  <a:ext cx="340500" cy="1995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D9EAD3"/>
                </a:solidFill>
                <a:ln cap="flat" cmpd="sng" w="9525">
                  <a:solidFill>
                    <a:schemeClr val="accent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346" name="Google Shape;346;p9"/>
            <p:cNvSpPr/>
            <p:nvPr/>
          </p:nvSpPr>
          <p:spPr>
            <a:xfrm>
              <a:off x="3328425" y="2414150"/>
              <a:ext cx="2560200" cy="466200"/>
            </a:xfrm>
            <a:prstGeom prst="roundRect">
              <a:avLst>
                <a:gd fmla="val 16667" name="adj"/>
              </a:avLst>
            </a:prstGeom>
            <a:solidFill>
              <a:srgbClr val="F4CCCC">
                <a:alpha val="59780"/>
              </a:srgbClr>
            </a:solidFill>
            <a:ln cap="flat" cmpd="sng" w="9525">
              <a:solidFill>
                <a:srgbClr val="E0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7" name="Google Shape;347;p9"/>
          <p:cNvGrpSpPr/>
          <p:nvPr/>
        </p:nvGrpSpPr>
        <p:grpSpPr>
          <a:xfrm>
            <a:off x="6050675" y="1661409"/>
            <a:ext cx="1459100" cy="466329"/>
            <a:chOff x="5794750" y="1921638"/>
            <a:chExt cx="1459100" cy="419700"/>
          </a:xfrm>
        </p:grpSpPr>
        <p:sp>
          <p:nvSpPr>
            <p:cNvPr id="348" name="Google Shape;348;p9"/>
            <p:cNvSpPr/>
            <p:nvPr/>
          </p:nvSpPr>
          <p:spPr>
            <a:xfrm rot="5400000">
              <a:off x="5677150" y="2039238"/>
              <a:ext cx="419700" cy="184500"/>
            </a:xfrm>
            <a:prstGeom prst="rect">
              <a:avLst/>
            </a:prstGeom>
            <a:gradFill>
              <a:gsLst>
                <a:gs pos="0">
                  <a:srgbClr val="0000FF">
                    <a:alpha val="40220"/>
                  </a:srgbClr>
                </a:gs>
                <a:gs pos="80000">
                  <a:srgbClr val="F3F3F3">
                    <a:alpha val="40220"/>
                  </a:srgbClr>
                </a:gs>
                <a:gs pos="100000">
                  <a:srgbClr val="B6D7A8">
                    <a:alpha val="40220"/>
                  </a:srgbClr>
                </a:gs>
              </a:gsLst>
              <a:lin ang="5400012" scaled="0"/>
            </a:gra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45720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9"/>
            <p:cNvSpPr/>
            <p:nvPr/>
          </p:nvSpPr>
          <p:spPr>
            <a:xfrm rot="5400000">
              <a:off x="5995800" y="2039238"/>
              <a:ext cx="419700" cy="184500"/>
            </a:xfrm>
            <a:prstGeom prst="rect">
              <a:avLst/>
            </a:prstGeom>
            <a:gradFill>
              <a:gsLst>
                <a:gs pos="0">
                  <a:srgbClr val="0000FF">
                    <a:alpha val="40220"/>
                  </a:srgbClr>
                </a:gs>
                <a:gs pos="80000">
                  <a:srgbClr val="F3F3F3">
                    <a:alpha val="40220"/>
                  </a:srgbClr>
                </a:gs>
                <a:gs pos="100000">
                  <a:srgbClr val="B6D7A8">
                    <a:alpha val="40220"/>
                  </a:srgbClr>
                </a:gs>
              </a:gsLst>
              <a:lin ang="5400012" scaled="0"/>
            </a:gra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45720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9"/>
            <p:cNvSpPr/>
            <p:nvPr/>
          </p:nvSpPr>
          <p:spPr>
            <a:xfrm rot="5400000">
              <a:off x="6314450" y="2039238"/>
              <a:ext cx="419700" cy="184500"/>
            </a:xfrm>
            <a:prstGeom prst="rect">
              <a:avLst/>
            </a:prstGeom>
            <a:gradFill>
              <a:gsLst>
                <a:gs pos="0">
                  <a:srgbClr val="0000FF">
                    <a:alpha val="40220"/>
                  </a:srgbClr>
                </a:gs>
                <a:gs pos="80000">
                  <a:srgbClr val="F3F3F3">
                    <a:alpha val="40220"/>
                  </a:srgbClr>
                </a:gs>
                <a:gs pos="100000">
                  <a:srgbClr val="B6D7A8">
                    <a:alpha val="40220"/>
                  </a:srgbClr>
                </a:gs>
              </a:gsLst>
              <a:lin ang="5400012" scaled="0"/>
            </a:gra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45720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9"/>
            <p:cNvSpPr/>
            <p:nvPr/>
          </p:nvSpPr>
          <p:spPr>
            <a:xfrm rot="5400000">
              <a:off x="6633100" y="2039238"/>
              <a:ext cx="419700" cy="184500"/>
            </a:xfrm>
            <a:prstGeom prst="rect">
              <a:avLst/>
            </a:prstGeom>
            <a:gradFill>
              <a:gsLst>
                <a:gs pos="0">
                  <a:srgbClr val="0000FF">
                    <a:alpha val="40220"/>
                  </a:srgbClr>
                </a:gs>
                <a:gs pos="80000">
                  <a:srgbClr val="F3F3F3">
                    <a:alpha val="40220"/>
                  </a:srgbClr>
                </a:gs>
                <a:gs pos="100000">
                  <a:srgbClr val="B6D7A8">
                    <a:alpha val="40220"/>
                  </a:srgbClr>
                </a:gs>
              </a:gsLst>
              <a:lin ang="5400012" scaled="0"/>
            </a:gra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45720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9"/>
            <p:cNvSpPr/>
            <p:nvPr/>
          </p:nvSpPr>
          <p:spPr>
            <a:xfrm rot="5400000">
              <a:off x="6951750" y="2039238"/>
              <a:ext cx="419700" cy="184500"/>
            </a:xfrm>
            <a:prstGeom prst="rect">
              <a:avLst/>
            </a:prstGeom>
            <a:gradFill>
              <a:gsLst>
                <a:gs pos="0">
                  <a:srgbClr val="0000FF">
                    <a:alpha val="40220"/>
                  </a:srgbClr>
                </a:gs>
                <a:gs pos="80000">
                  <a:srgbClr val="F3F3F3">
                    <a:alpha val="40220"/>
                  </a:srgbClr>
                </a:gs>
                <a:gs pos="100000">
                  <a:srgbClr val="B6D7A8">
                    <a:alpha val="40220"/>
                  </a:srgbClr>
                </a:gs>
              </a:gsLst>
              <a:lin ang="5400012" scaled="0"/>
            </a:gra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45720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0"/>
          <p:cNvSpPr txBox="1"/>
          <p:nvPr>
            <p:ph type="title"/>
          </p:nvPr>
        </p:nvSpPr>
        <p:spPr>
          <a:xfrm>
            <a:off x="457200" y="113771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/>
              <a:t>How critical is question dependence?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0"/>
          <p:cNvSpPr txBox="1"/>
          <p:nvPr>
            <p:ph idx="10" type="dt"/>
          </p:nvPr>
        </p:nvSpPr>
        <p:spPr>
          <a:xfrm>
            <a:off x="6286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Stony Brook University</a:t>
            </a:r>
            <a:endParaRPr/>
          </a:p>
        </p:txBody>
      </p:sp>
      <p:sp>
        <p:nvSpPr>
          <p:cNvPr id="360" name="Google Shape;360;p10"/>
          <p:cNvSpPr txBox="1"/>
          <p:nvPr>
            <p:ph idx="11" type="ftr"/>
          </p:nvPr>
        </p:nvSpPr>
        <p:spPr>
          <a:xfrm>
            <a:off x="3028950" y="5296958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DeFormer, ACL 2020</a:t>
            </a:r>
            <a:endParaRPr/>
          </a:p>
        </p:txBody>
      </p:sp>
      <p:sp>
        <p:nvSpPr>
          <p:cNvPr id="361" name="Google Shape;361;p10"/>
          <p:cNvSpPr txBox="1"/>
          <p:nvPr>
            <p:ph idx="12" type="sldNum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2" name="Google Shape;362;p10"/>
          <p:cNvSpPr txBox="1"/>
          <p:nvPr/>
        </p:nvSpPr>
        <p:spPr>
          <a:xfrm>
            <a:off x="3108960" y="3728720"/>
            <a:ext cx="2944500" cy="36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Less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question dependence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10"/>
          <p:cNvSpPr txBox="1"/>
          <p:nvPr/>
        </p:nvSpPr>
        <p:spPr>
          <a:xfrm>
            <a:off x="813816" y="2255143"/>
            <a:ext cx="903000" cy="3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layer k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364" name="Google Shape;364;p10"/>
          <p:cNvGrpSpPr/>
          <p:nvPr/>
        </p:nvGrpSpPr>
        <p:grpSpPr>
          <a:xfrm>
            <a:off x="1865816" y="2935655"/>
            <a:ext cx="2262175" cy="275997"/>
            <a:chOff x="3482675" y="3868413"/>
            <a:chExt cx="2262175" cy="248400"/>
          </a:xfrm>
        </p:grpSpPr>
        <p:sp>
          <p:nvSpPr>
            <p:cNvPr id="365" name="Google Shape;365;p10"/>
            <p:cNvSpPr/>
            <p:nvPr/>
          </p:nvSpPr>
          <p:spPr>
            <a:xfrm>
              <a:off x="4163550" y="3868413"/>
              <a:ext cx="1581300" cy="248400"/>
            </a:xfrm>
            <a:prstGeom prst="roundRect">
              <a:avLst>
                <a:gd fmla="val 16667" name="adj"/>
              </a:avLst>
            </a:prstGeom>
            <a:solidFill>
              <a:srgbClr val="D9EAD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Context</a:t>
              </a:r>
              <a:endParaRPr/>
            </a:p>
          </p:txBody>
        </p:sp>
        <p:sp>
          <p:nvSpPr>
            <p:cNvPr id="366" name="Google Shape;366;p10"/>
            <p:cNvSpPr/>
            <p:nvPr/>
          </p:nvSpPr>
          <p:spPr>
            <a:xfrm>
              <a:off x="3482675" y="3868413"/>
              <a:ext cx="540900" cy="248400"/>
            </a:xfrm>
            <a:prstGeom prst="roundRect">
              <a:avLst>
                <a:gd fmla="val 16667" name="adj"/>
              </a:avLst>
            </a:prstGeom>
            <a:solidFill>
              <a:srgbClr val="D9D2E9"/>
            </a:solidFill>
            <a:ln cap="flat" cmpd="sng" w="9525">
              <a:solidFill>
                <a:srgbClr val="8E7CC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Q1</a:t>
              </a:r>
              <a:endParaRPr/>
            </a:p>
          </p:txBody>
        </p:sp>
      </p:grpSp>
      <p:grpSp>
        <p:nvGrpSpPr>
          <p:cNvPr id="367" name="Google Shape;367;p10"/>
          <p:cNvGrpSpPr/>
          <p:nvPr/>
        </p:nvGrpSpPr>
        <p:grpSpPr>
          <a:xfrm>
            <a:off x="1716803" y="2212838"/>
            <a:ext cx="2560200" cy="517995"/>
            <a:chOff x="3328425" y="2414150"/>
            <a:chExt cx="2560200" cy="466200"/>
          </a:xfrm>
        </p:grpSpPr>
        <p:grpSp>
          <p:nvGrpSpPr>
            <p:cNvPr id="368" name="Google Shape;368;p10"/>
            <p:cNvGrpSpPr/>
            <p:nvPr/>
          </p:nvGrpSpPr>
          <p:grpSpPr>
            <a:xfrm>
              <a:off x="3417040" y="2666554"/>
              <a:ext cx="2382955" cy="199500"/>
              <a:chOff x="1227840" y="1790967"/>
              <a:chExt cx="2382955" cy="199500"/>
            </a:xfrm>
          </p:grpSpPr>
          <p:grpSp>
            <p:nvGrpSpPr>
              <p:cNvPr id="369" name="Google Shape;369;p10"/>
              <p:cNvGrpSpPr/>
              <p:nvPr/>
            </p:nvGrpSpPr>
            <p:grpSpPr>
              <a:xfrm>
                <a:off x="1398090" y="1790967"/>
                <a:ext cx="2042337" cy="600"/>
                <a:chOff x="3667765" y="3192879"/>
                <a:chExt cx="2042337" cy="600"/>
              </a:xfrm>
            </p:grpSpPr>
            <p:cxnSp>
              <p:nvCxnSpPr>
                <p:cNvPr id="370" name="Google Shape;370;p10"/>
                <p:cNvCxnSpPr>
                  <a:stCxn id="371" idx="0"/>
                  <a:endCxn id="372" idx="0"/>
                </p:cNvCxnSpPr>
                <p:nvPr/>
              </p:nvCxnSpPr>
              <p:spPr>
                <a:xfrm flipH="1" rot="-5400000">
                  <a:off x="4518475" y="2682579"/>
                  <a:ext cx="600" cy="1021200"/>
                </a:xfrm>
                <a:prstGeom prst="curvedConnector3">
                  <a:avLst>
                    <a:gd fmla="val -39687500" name="adj1"/>
                  </a:avLst>
                </a:prstGeom>
                <a:noFill/>
                <a:ln cap="flat" cmpd="sng" w="9525">
                  <a:solidFill>
                    <a:srgbClr val="E06666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73" name="Google Shape;373;p10"/>
                <p:cNvCxnSpPr>
                  <a:stCxn id="374" idx="0"/>
                  <a:endCxn id="375" idx="0"/>
                </p:cNvCxnSpPr>
                <p:nvPr/>
              </p:nvCxnSpPr>
              <p:spPr>
                <a:xfrm flipH="1" rot="-5400000">
                  <a:off x="4007815" y="2852829"/>
                  <a:ext cx="600" cy="680700"/>
                </a:xfrm>
                <a:prstGeom prst="curvedConnector3">
                  <a:avLst>
                    <a:gd fmla="val -39687500" name="adj1"/>
                  </a:avLst>
                </a:prstGeom>
                <a:noFill/>
                <a:ln cap="flat" cmpd="sng" w="9525">
                  <a:solidFill>
                    <a:srgbClr val="E06666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76" name="Google Shape;376;p10"/>
                <p:cNvCxnSpPr>
                  <a:stCxn id="375" idx="0"/>
                  <a:endCxn id="372" idx="0"/>
                </p:cNvCxnSpPr>
                <p:nvPr/>
              </p:nvCxnSpPr>
              <p:spPr>
                <a:xfrm flipH="1" rot="-5400000">
                  <a:off x="4688634" y="2852829"/>
                  <a:ext cx="600" cy="680700"/>
                </a:xfrm>
                <a:prstGeom prst="curvedConnector3">
                  <a:avLst>
                    <a:gd fmla="val -39687500" name="adj1"/>
                  </a:avLst>
                </a:prstGeom>
                <a:noFill/>
                <a:ln cap="flat" cmpd="sng" w="9525">
                  <a:solidFill>
                    <a:srgbClr val="6AA84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77" name="Google Shape;377;p10"/>
                <p:cNvCxnSpPr>
                  <a:stCxn id="378" idx="0"/>
                  <a:endCxn id="379" idx="0"/>
                </p:cNvCxnSpPr>
                <p:nvPr/>
              </p:nvCxnSpPr>
              <p:spPr>
                <a:xfrm flipH="1" rot="-5400000">
                  <a:off x="5029043" y="2852829"/>
                  <a:ext cx="600" cy="680700"/>
                </a:xfrm>
                <a:prstGeom prst="curvedConnector3">
                  <a:avLst>
                    <a:gd fmla="val -39687500" name="adj1"/>
                  </a:avLst>
                </a:prstGeom>
                <a:noFill/>
                <a:ln cap="flat" cmpd="sng" w="9525">
                  <a:solidFill>
                    <a:srgbClr val="6AA84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80" name="Google Shape;380;p10"/>
                <p:cNvCxnSpPr>
                  <a:stCxn id="374" idx="0"/>
                  <a:endCxn id="378" idx="0"/>
                </p:cNvCxnSpPr>
                <p:nvPr/>
              </p:nvCxnSpPr>
              <p:spPr>
                <a:xfrm flipH="1" rot="-5400000">
                  <a:off x="4178065" y="2682579"/>
                  <a:ext cx="600" cy="1021200"/>
                </a:xfrm>
                <a:prstGeom prst="curvedConnector3">
                  <a:avLst>
                    <a:gd fmla="val -39687500" name="adj1"/>
                  </a:avLst>
                </a:prstGeom>
                <a:noFill/>
                <a:ln cap="flat" cmpd="sng" w="9525">
                  <a:solidFill>
                    <a:srgbClr val="E06666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81" name="Google Shape;381;p10"/>
                <p:cNvCxnSpPr>
                  <a:stCxn id="374" idx="0"/>
                  <a:endCxn id="371" idx="0"/>
                </p:cNvCxnSpPr>
                <p:nvPr/>
              </p:nvCxnSpPr>
              <p:spPr>
                <a:xfrm flipH="1" rot="-5400000">
                  <a:off x="3837715" y="3022929"/>
                  <a:ext cx="600" cy="340500"/>
                </a:xfrm>
                <a:prstGeom prst="curvedConnector3">
                  <a:avLst>
                    <a:gd fmla="val -39687500" name="adj1"/>
                  </a:avLst>
                </a:prstGeom>
                <a:noFill/>
                <a:ln cap="flat" cmpd="sng" w="9525">
                  <a:solidFill>
                    <a:srgbClr val="8E7CC3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82" name="Google Shape;382;p10"/>
                <p:cNvCxnSpPr>
                  <a:stCxn id="372" idx="0"/>
                  <a:endCxn id="383" idx="0"/>
                </p:cNvCxnSpPr>
                <p:nvPr/>
              </p:nvCxnSpPr>
              <p:spPr>
                <a:xfrm flipH="1" rot="-5400000">
                  <a:off x="5369452" y="2852829"/>
                  <a:ext cx="600" cy="680700"/>
                </a:xfrm>
                <a:prstGeom prst="curvedConnector3">
                  <a:avLst>
                    <a:gd fmla="val -39687500" name="adj1"/>
                  </a:avLst>
                </a:prstGeom>
                <a:noFill/>
                <a:ln cap="flat" cmpd="sng" w="9525">
                  <a:solidFill>
                    <a:srgbClr val="6AA84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84" name="Google Shape;384;p10"/>
                <p:cNvCxnSpPr>
                  <a:stCxn id="371" idx="0"/>
                  <a:endCxn id="379" idx="0"/>
                </p:cNvCxnSpPr>
                <p:nvPr/>
              </p:nvCxnSpPr>
              <p:spPr>
                <a:xfrm flipH="1" rot="-5400000">
                  <a:off x="4688725" y="2512329"/>
                  <a:ext cx="600" cy="1361700"/>
                </a:xfrm>
                <a:prstGeom prst="curvedConnector3">
                  <a:avLst>
                    <a:gd fmla="val -39687500" name="adj1"/>
                  </a:avLst>
                </a:prstGeom>
                <a:noFill/>
                <a:ln cap="flat" cmpd="sng" w="9525">
                  <a:solidFill>
                    <a:srgbClr val="E06666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385" name="Google Shape;385;p10"/>
              <p:cNvGrpSpPr/>
              <p:nvPr/>
            </p:nvGrpSpPr>
            <p:grpSpPr>
              <a:xfrm>
                <a:off x="1227840" y="1790967"/>
                <a:ext cx="2382955" cy="199500"/>
                <a:chOff x="3497515" y="3192879"/>
                <a:chExt cx="2382955" cy="199500"/>
              </a:xfrm>
            </p:grpSpPr>
            <p:sp>
              <p:nvSpPr>
                <p:cNvPr id="374" name="Google Shape;374;p10"/>
                <p:cNvSpPr/>
                <p:nvPr/>
              </p:nvSpPr>
              <p:spPr>
                <a:xfrm>
                  <a:off x="3497515" y="3192879"/>
                  <a:ext cx="340500" cy="1995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D9D2E9"/>
                </a:solidFill>
                <a:ln cap="flat" cmpd="sng" w="9525">
                  <a:solidFill>
                    <a:srgbClr val="8E7CC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1" name="Google Shape;371;p10"/>
                <p:cNvSpPr/>
                <p:nvPr/>
              </p:nvSpPr>
              <p:spPr>
                <a:xfrm>
                  <a:off x="3837925" y="3192879"/>
                  <a:ext cx="340500" cy="1995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D9D2E9"/>
                </a:solidFill>
                <a:ln cap="flat" cmpd="sng" w="9525">
                  <a:solidFill>
                    <a:srgbClr val="8E7CC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5" name="Google Shape;375;p10"/>
                <p:cNvSpPr/>
                <p:nvPr/>
              </p:nvSpPr>
              <p:spPr>
                <a:xfrm>
                  <a:off x="4178334" y="3192879"/>
                  <a:ext cx="340500" cy="1995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D9EAD3"/>
                </a:solidFill>
                <a:ln cap="flat" cmpd="sng" w="9525">
                  <a:solidFill>
                    <a:schemeClr val="accent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8" name="Google Shape;378;p10"/>
                <p:cNvSpPr/>
                <p:nvPr/>
              </p:nvSpPr>
              <p:spPr>
                <a:xfrm>
                  <a:off x="4518743" y="3192879"/>
                  <a:ext cx="340500" cy="1995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D9EAD3"/>
                </a:solidFill>
                <a:ln cap="flat" cmpd="sng" w="9525">
                  <a:solidFill>
                    <a:schemeClr val="accent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2" name="Google Shape;372;p10"/>
                <p:cNvSpPr/>
                <p:nvPr/>
              </p:nvSpPr>
              <p:spPr>
                <a:xfrm>
                  <a:off x="4859152" y="3192879"/>
                  <a:ext cx="340500" cy="1995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D9EAD3"/>
                </a:solidFill>
                <a:ln cap="flat" cmpd="sng" w="9525">
                  <a:solidFill>
                    <a:schemeClr val="accent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9" name="Google Shape;379;p10"/>
                <p:cNvSpPr/>
                <p:nvPr/>
              </p:nvSpPr>
              <p:spPr>
                <a:xfrm>
                  <a:off x="5199561" y="3192879"/>
                  <a:ext cx="340500" cy="1995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D9EAD3"/>
                </a:solidFill>
                <a:ln cap="flat" cmpd="sng" w="9525">
                  <a:solidFill>
                    <a:schemeClr val="accent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3" name="Google Shape;383;p10"/>
                <p:cNvSpPr/>
                <p:nvPr/>
              </p:nvSpPr>
              <p:spPr>
                <a:xfrm>
                  <a:off x="5539970" y="3192879"/>
                  <a:ext cx="340500" cy="1995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D9EAD3"/>
                </a:solidFill>
                <a:ln cap="flat" cmpd="sng" w="9525">
                  <a:solidFill>
                    <a:schemeClr val="accent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386" name="Google Shape;386;p10"/>
            <p:cNvSpPr/>
            <p:nvPr/>
          </p:nvSpPr>
          <p:spPr>
            <a:xfrm>
              <a:off x="3328425" y="2414150"/>
              <a:ext cx="2560200" cy="466200"/>
            </a:xfrm>
            <a:prstGeom prst="roundRect">
              <a:avLst>
                <a:gd fmla="val 16667" name="adj"/>
              </a:avLst>
            </a:prstGeom>
            <a:solidFill>
              <a:srgbClr val="F4CCCC">
                <a:alpha val="59780"/>
              </a:srgbClr>
            </a:solidFill>
            <a:ln cap="flat" cmpd="sng" w="9525">
              <a:solidFill>
                <a:srgbClr val="E0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7" name="Google Shape;387;p10"/>
          <p:cNvSpPr/>
          <p:nvPr/>
        </p:nvSpPr>
        <p:spPr>
          <a:xfrm>
            <a:off x="6014536" y="2935698"/>
            <a:ext cx="1581300" cy="2760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Context</a:t>
            </a:r>
            <a:endParaRPr/>
          </a:p>
        </p:txBody>
      </p:sp>
      <p:sp>
        <p:nvSpPr>
          <p:cNvPr id="388" name="Google Shape;388;p10"/>
          <p:cNvSpPr/>
          <p:nvPr/>
        </p:nvSpPr>
        <p:spPr>
          <a:xfrm>
            <a:off x="5333661" y="2935698"/>
            <a:ext cx="540900" cy="2760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Q3</a:t>
            </a:r>
            <a:endParaRPr/>
          </a:p>
        </p:txBody>
      </p:sp>
      <p:grpSp>
        <p:nvGrpSpPr>
          <p:cNvPr id="389" name="Google Shape;389;p10"/>
          <p:cNvGrpSpPr/>
          <p:nvPr/>
        </p:nvGrpSpPr>
        <p:grpSpPr>
          <a:xfrm>
            <a:off x="5184648" y="2212838"/>
            <a:ext cx="2560200" cy="517995"/>
            <a:chOff x="3328425" y="2414150"/>
            <a:chExt cx="2560200" cy="466200"/>
          </a:xfrm>
        </p:grpSpPr>
        <p:grpSp>
          <p:nvGrpSpPr>
            <p:cNvPr id="390" name="Google Shape;390;p10"/>
            <p:cNvGrpSpPr/>
            <p:nvPr/>
          </p:nvGrpSpPr>
          <p:grpSpPr>
            <a:xfrm>
              <a:off x="3417040" y="2666554"/>
              <a:ext cx="2382955" cy="199500"/>
              <a:chOff x="1227840" y="1790967"/>
              <a:chExt cx="2382955" cy="199500"/>
            </a:xfrm>
          </p:grpSpPr>
          <p:grpSp>
            <p:nvGrpSpPr>
              <p:cNvPr id="391" name="Google Shape;391;p10"/>
              <p:cNvGrpSpPr/>
              <p:nvPr/>
            </p:nvGrpSpPr>
            <p:grpSpPr>
              <a:xfrm>
                <a:off x="1398090" y="1790967"/>
                <a:ext cx="2042337" cy="600"/>
                <a:chOff x="3667765" y="3192879"/>
                <a:chExt cx="2042337" cy="600"/>
              </a:xfrm>
            </p:grpSpPr>
            <p:cxnSp>
              <p:nvCxnSpPr>
                <p:cNvPr id="392" name="Google Shape;392;p10"/>
                <p:cNvCxnSpPr>
                  <a:stCxn id="393" idx="0"/>
                  <a:endCxn id="394" idx="0"/>
                </p:cNvCxnSpPr>
                <p:nvPr/>
              </p:nvCxnSpPr>
              <p:spPr>
                <a:xfrm flipH="1" rot="-5400000">
                  <a:off x="4518475" y="2682579"/>
                  <a:ext cx="600" cy="1021200"/>
                </a:xfrm>
                <a:prstGeom prst="curvedConnector3">
                  <a:avLst>
                    <a:gd fmla="val -39687500" name="adj1"/>
                  </a:avLst>
                </a:prstGeom>
                <a:noFill/>
                <a:ln cap="flat" cmpd="sng" w="9525">
                  <a:solidFill>
                    <a:srgbClr val="E06666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95" name="Google Shape;395;p10"/>
                <p:cNvCxnSpPr>
                  <a:stCxn id="396" idx="0"/>
                  <a:endCxn id="397" idx="0"/>
                </p:cNvCxnSpPr>
                <p:nvPr/>
              </p:nvCxnSpPr>
              <p:spPr>
                <a:xfrm flipH="1" rot="-5400000">
                  <a:off x="4007815" y="2852829"/>
                  <a:ext cx="600" cy="680700"/>
                </a:xfrm>
                <a:prstGeom prst="curvedConnector3">
                  <a:avLst>
                    <a:gd fmla="val -39687500" name="adj1"/>
                  </a:avLst>
                </a:prstGeom>
                <a:noFill/>
                <a:ln cap="flat" cmpd="sng" w="9525">
                  <a:solidFill>
                    <a:srgbClr val="E06666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98" name="Google Shape;398;p10"/>
                <p:cNvCxnSpPr>
                  <a:stCxn id="397" idx="0"/>
                  <a:endCxn id="394" idx="0"/>
                </p:cNvCxnSpPr>
                <p:nvPr/>
              </p:nvCxnSpPr>
              <p:spPr>
                <a:xfrm flipH="1" rot="-5400000">
                  <a:off x="4688634" y="2852829"/>
                  <a:ext cx="600" cy="680700"/>
                </a:xfrm>
                <a:prstGeom prst="curvedConnector3">
                  <a:avLst>
                    <a:gd fmla="val -39687500" name="adj1"/>
                  </a:avLst>
                </a:prstGeom>
                <a:noFill/>
                <a:ln cap="flat" cmpd="sng" w="9525">
                  <a:solidFill>
                    <a:srgbClr val="6AA84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99" name="Google Shape;399;p10"/>
                <p:cNvCxnSpPr>
                  <a:stCxn id="400" idx="0"/>
                  <a:endCxn id="401" idx="0"/>
                </p:cNvCxnSpPr>
                <p:nvPr/>
              </p:nvCxnSpPr>
              <p:spPr>
                <a:xfrm flipH="1" rot="-5400000">
                  <a:off x="5029043" y="2852829"/>
                  <a:ext cx="600" cy="680700"/>
                </a:xfrm>
                <a:prstGeom prst="curvedConnector3">
                  <a:avLst>
                    <a:gd fmla="val -39687500" name="adj1"/>
                  </a:avLst>
                </a:prstGeom>
                <a:noFill/>
                <a:ln cap="flat" cmpd="sng" w="9525">
                  <a:solidFill>
                    <a:srgbClr val="6AA84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02" name="Google Shape;402;p10"/>
                <p:cNvCxnSpPr>
                  <a:stCxn id="396" idx="0"/>
                  <a:endCxn id="400" idx="0"/>
                </p:cNvCxnSpPr>
                <p:nvPr/>
              </p:nvCxnSpPr>
              <p:spPr>
                <a:xfrm flipH="1" rot="-5400000">
                  <a:off x="4178065" y="2682579"/>
                  <a:ext cx="600" cy="1021200"/>
                </a:xfrm>
                <a:prstGeom prst="curvedConnector3">
                  <a:avLst>
                    <a:gd fmla="val -39687500" name="adj1"/>
                  </a:avLst>
                </a:prstGeom>
                <a:noFill/>
                <a:ln cap="flat" cmpd="sng" w="9525">
                  <a:solidFill>
                    <a:srgbClr val="E06666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03" name="Google Shape;403;p10"/>
                <p:cNvCxnSpPr>
                  <a:stCxn id="396" idx="0"/>
                  <a:endCxn id="393" idx="0"/>
                </p:cNvCxnSpPr>
                <p:nvPr/>
              </p:nvCxnSpPr>
              <p:spPr>
                <a:xfrm flipH="1" rot="-5400000">
                  <a:off x="3837715" y="3022929"/>
                  <a:ext cx="600" cy="340500"/>
                </a:xfrm>
                <a:prstGeom prst="curvedConnector3">
                  <a:avLst>
                    <a:gd fmla="val -39687500" name="adj1"/>
                  </a:avLst>
                </a:prstGeom>
                <a:noFill/>
                <a:ln cap="flat" cmpd="sng" w="9525">
                  <a:solidFill>
                    <a:srgbClr val="8E7CC3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04" name="Google Shape;404;p10"/>
                <p:cNvCxnSpPr>
                  <a:stCxn id="394" idx="0"/>
                  <a:endCxn id="405" idx="0"/>
                </p:cNvCxnSpPr>
                <p:nvPr/>
              </p:nvCxnSpPr>
              <p:spPr>
                <a:xfrm flipH="1" rot="-5400000">
                  <a:off x="5369452" y="2852829"/>
                  <a:ext cx="600" cy="680700"/>
                </a:xfrm>
                <a:prstGeom prst="curvedConnector3">
                  <a:avLst>
                    <a:gd fmla="val -39687500" name="adj1"/>
                  </a:avLst>
                </a:prstGeom>
                <a:noFill/>
                <a:ln cap="flat" cmpd="sng" w="9525">
                  <a:solidFill>
                    <a:srgbClr val="6AA84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06" name="Google Shape;406;p10"/>
                <p:cNvCxnSpPr>
                  <a:stCxn id="393" idx="0"/>
                  <a:endCxn id="401" idx="0"/>
                </p:cNvCxnSpPr>
                <p:nvPr/>
              </p:nvCxnSpPr>
              <p:spPr>
                <a:xfrm flipH="1" rot="-5400000">
                  <a:off x="4688725" y="2512329"/>
                  <a:ext cx="600" cy="1361700"/>
                </a:xfrm>
                <a:prstGeom prst="curvedConnector3">
                  <a:avLst>
                    <a:gd fmla="val -39687500" name="adj1"/>
                  </a:avLst>
                </a:prstGeom>
                <a:noFill/>
                <a:ln cap="flat" cmpd="sng" w="9525">
                  <a:solidFill>
                    <a:srgbClr val="E06666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407" name="Google Shape;407;p10"/>
              <p:cNvGrpSpPr/>
              <p:nvPr/>
            </p:nvGrpSpPr>
            <p:grpSpPr>
              <a:xfrm>
                <a:off x="1227840" y="1790967"/>
                <a:ext cx="2382955" cy="199500"/>
                <a:chOff x="3497515" y="3192879"/>
                <a:chExt cx="2382955" cy="199500"/>
              </a:xfrm>
            </p:grpSpPr>
            <p:sp>
              <p:nvSpPr>
                <p:cNvPr id="396" name="Google Shape;396;p10"/>
                <p:cNvSpPr/>
                <p:nvPr/>
              </p:nvSpPr>
              <p:spPr>
                <a:xfrm>
                  <a:off x="3497515" y="3192879"/>
                  <a:ext cx="340500" cy="1995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D9D2E9"/>
                </a:solidFill>
                <a:ln cap="flat" cmpd="sng" w="9525">
                  <a:solidFill>
                    <a:srgbClr val="8E7CC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3" name="Google Shape;393;p10"/>
                <p:cNvSpPr/>
                <p:nvPr/>
              </p:nvSpPr>
              <p:spPr>
                <a:xfrm>
                  <a:off x="3837925" y="3192879"/>
                  <a:ext cx="340500" cy="1995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D9D2E9"/>
                </a:solidFill>
                <a:ln cap="flat" cmpd="sng" w="9525">
                  <a:solidFill>
                    <a:srgbClr val="8E7CC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7" name="Google Shape;397;p10"/>
                <p:cNvSpPr/>
                <p:nvPr/>
              </p:nvSpPr>
              <p:spPr>
                <a:xfrm>
                  <a:off x="4178334" y="3192879"/>
                  <a:ext cx="340500" cy="1995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D9EAD3"/>
                </a:solidFill>
                <a:ln cap="flat" cmpd="sng" w="9525">
                  <a:solidFill>
                    <a:schemeClr val="accent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0" name="Google Shape;400;p10"/>
                <p:cNvSpPr/>
                <p:nvPr/>
              </p:nvSpPr>
              <p:spPr>
                <a:xfrm>
                  <a:off x="4518743" y="3192879"/>
                  <a:ext cx="340500" cy="1995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D9EAD3"/>
                </a:solidFill>
                <a:ln cap="flat" cmpd="sng" w="9525">
                  <a:solidFill>
                    <a:schemeClr val="accent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4" name="Google Shape;394;p10"/>
                <p:cNvSpPr/>
                <p:nvPr/>
              </p:nvSpPr>
              <p:spPr>
                <a:xfrm>
                  <a:off x="4859152" y="3192879"/>
                  <a:ext cx="340500" cy="1995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D9EAD3"/>
                </a:solidFill>
                <a:ln cap="flat" cmpd="sng" w="9525">
                  <a:solidFill>
                    <a:schemeClr val="accent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1" name="Google Shape;401;p10"/>
                <p:cNvSpPr/>
                <p:nvPr/>
              </p:nvSpPr>
              <p:spPr>
                <a:xfrm>
                  <a:off x="5199561" y="3192879"/>
                  <a:ext cx="340500" cy="1995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D9EAD3"/>
                </a:solidFill>
                <a:ln cap="flat" cmpd="sng" w="9525">
                  <a:solidFill>
                    <a:schemeClr val="accent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5" name="Google Shape;405;p10"/>
                <p:cNvSpPr/>
                <p:nvPr/>
              </p:nvSpPr>
              <p:spPr>
                <a:xfrm>
                  <a:off x="5539970" y="3192879"/>
                  <a:ext cx="340500" cy="1995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D9EAD3"/>
                </a:solidFill>
                <a:ln cap="flat" cmpd="sng" w="9525">
                  <a:solidFill>
                    <a:schemeClr val="accent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408" name="Google Shape;408;p10"/>
            <p:cNvSpPr/>
            <p:nvPr/>
          </p:nvSpPr>
          <p:spPr>
            <a:xfrm>
              <a:off x="3328425" y="2414150"/>
              <a:ext cx="2560200" cy="466200"/>
            </a:xfrm>
            <a:prstGeom prst="roundRect">
              <a:avLst>
                <a:gd fmla="val 16667" name="adj"/>
              </a:avLst>
            </a:prstGeom>
            <a:solidFill>
              <a:srgbClr val="F4CCCC">
                <a:alpha val="59780"/>
              </a:srgbClr>
            </a:solidFill>
            <a:ln cap="flat" cmpd="sng" w="9525">
              <a:solidFill>
                <a:srgbClr val="E0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9" name="Google Shape;409;p10"/>
          <p:cNvGrpSpPr/>
          <p:nvPr/>
        </p:nvGrpSpPr>
        <p:grpSpPr>
          <a:xfrm>
            <a:off x="2581150" y="1661410"/>
            <a:ext cx="1459100" cy="466329"/>
            <a:chOff x="2276350" y="1876288"/>
            <a:chExt cx="1459100" cy="419700"/>
          </a:xfrm>
        </p:grpSpPr>
        <p:sp>
          <p:nvSpPr>
            <p:cNvPr id="410" name="Google Shape;410;p10"/>
            <p:cNvSpPr/>
            <p:nvPr/>
          </p:nvSpPr>
          <p:spPr>
            <a:xfrm rot="5400000">
              <a:off x="2158750" y="1993888"/>
              <a:ext cx="419700" cy="184500"/>
            </a:xfrm>
            <a:prstGeom prst="rect">
              <a:avLst/>
            </a:prstGeom>
            <a:gradFill>
              <a:gsLst>
                <a:gs pos="0">
                  <a:srgbClr val="B4A7D6">
                    <a:alpha val="70950"/>
                  </a:srgbClr>
                </a:gs>
                <a:gs pos="20000">
                  <a:srgbClr val="FFFFFF">
                    <a:alpha val="0"/>
                    <a:alpha val="70950"/>
                  </a:srgbClr>
                </a:gs>
                <a:gs pos="100000">
                  <a:srgbClr val="D9EAD3">
                    <a:alpha val="70950"/>
                  </a:srgbClr>
                </a:gs>
              </a:gsLst>
              <a:lin ang="0" scaled="0"/>
            </a:gra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45720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10"/>
            <p:cNvSpPr/>
            <p:nvPr/>
          </p:nvSpPr>
          <p:spPr>
            <a:xfrm rot="5400000">
              <a:off x="2477400" y="1993888"/>
              <a:ext cx="419700" cy="184500"/>
            </a:xfrm>
            <a:prstGeom prst="rect">
              <a:avLst/>
            </a:prstGeom>
            <a:gradFill>
              <a:gsLst>
                <a:gs pos="0">
                  <a:srgbClr val="B4A7D6">
                    <a:alpha val="70950"/>
                  </a:srgbClr>
                </a:gs>
                <a:gs pos="20000">
                  <a:srgbClr val="FFFFFF">
                    <a:alpha val="0"/>
                    <a:alpha val="70950"/>
                  </a:srgbClr>
                </a:gs>
                <a:gs pos="100000">
                  <a:srgbClr val="D9EAD3">
                    <a:alpha val="70950"/>
                  </a:srgbClr>
                </a:gs>
              </a:gsLst>
              <a:lin ang="0" scaled="0"/>
            </a:gra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45720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10"/>
            <p:cNvSpPr/>
            <p:nvPr/>
          </p:nvSpPr>
          <p:spPr>
            <a:xfrm rot="5400000">
              <a:off x="2796050" y="1993888"/>
              <a:ext cx="419700" cy="184500"/>
            </a:xfrm>
            <a:prstGeom prst="rect">
              <a:avLst/>
            </a:prstGeom>
            <a:gradFill>
              <a:gsLst>
                <a:gs pos="0">
                  <a:srgbClr val="B4A7D6">
                    <a:alpha val="70950"/>
                  </a:srgbClr>
                </a:gs>
                <a:gs pos="20000">
                  <a:srgbClr val="FFFFFF">
                    <a:alpha val="0"/>
                    <a:alpha val="70950"/>
                  </a:srgbClr>
                </a:gs>
                <a:gs pos="100000">
                  <a:srgbClr val="D9EAD3">
                    <a:alpha val="70950"/>
                  </a:srgbClr>
                </a:gs>
              </a:gsLst>
              <a:lin ang="0" scaled="0"/>
            </a:gra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45720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10"/>
            <p:cNvSpPr/>
            <p:nvPr/>
          </p:nvSpPr>
          <p:spPr>
            <a:xfrm rot="5400000">
              <a:off x="3114700" y="1993888"/>
              <a:ext cx="419700" cy="184500"/>
            </a:xfrm>
            <a:prstGeom prst="rect">
              <a:avLst/>
            </a:prstGeom>
            <a:gradFill>
              <a:gsLst>
                <a:gs pos="0">
                  <a:srgbClr val="B4A7D6">
                    <a:alpha val="70950"/>
                  </a:srgbClr>
                </a:gs>
                <a:gs pos="20000">
                  <a:srgbClr val="FFFFFF">
                    <a:alpha val="0"/>
                    <a:alpha val="70950"/>
                  </a:srgbClr>
                </a:gs>
                <a:gs pos="100000">
                  <a:srgbClr val="D9EAD3">
                    <a:alpha val="70950"/>
                  </a:srgbClr>
                </a:gs>
              </a:gsLst>
              <a:lin ang="0" scaled="0"/>
            </a:gra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45720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10"/>
            <p:cNvSpPr/>
            <p:nvPr/>
          </p:nvSpPr>
          <p:spPr>
            <a:xfrm rot="5400000">
              <a:off x="3433350" y="1993888"/>
              <a:ext cx="419700" cy="184500"/>
            </a:xfrm>
            <a:prstGeom prst="rect">
              <a:avLst/>
            </a:prstGeom>
            <a:gradFill>
              <a:gsLst>
                <a:gs pos="0">
                  <a:srgbClr val="B4A7D6">
                    <a:alpha val="70950"/>
                  </a:srgbClr>
                </a:gs>
                <a:gs pos="20000">
                  <a:srgbClr val="FFFFFF">
                    <a:alpha val="0"/>
                    <a:alpha val="70950"/>
                  </a:srgbClr>
                </a:gs>
                <a:gs pos="100000">
                  <a:srgbClr val="D9EAD3">
                    <a:alpha val="70950"/>
                  </a:srgbClr>
                </a:gs>
              </a:gsLst>
              <a:lin ang="0" scaled="0"/>
            </a:gra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45720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5" name="Google Shape;415;p10"/>
          <p:cNvGrpSpPr/>
          <p:nvPr/>
        </p:nvGrpSpPr>
        <p:grpSpPr>
          <a:xfrm>
            <a:off x="6050675" y="1661409"/>
            <a:ext cx="1459100" cy="466329"/>
            <a:chOff x="5794750" y="1921638"/>
            <a:chExt cx="1459100" cy="419700"/>
          </a:xfrm>
        </p:grpSpPr>
        <p:sp>
          <p:nvSpPr>
            <p:cNvPr id="416" name="Google Shape;416;p10"/>
            <p:cNvSpPr/>
            <p:nvPr/>
          </p:nvSpPr>
          <p:spPr>
            <a:xfrm rot="5400000">
              <a:off x="5677150" y="2039238"/>
              <a:ext cx="419700" cy="184500"/>
            </a:xfrm>
            <a:prstGeom prst="rect">
              <a:avLst/>
            </a:prstGeom>
            <a:gradFill>
              <a:gsLst>
                <a:gs pos="0">
                  <a:srgbClr val="C9DAF8">
                    <a:alpha val="40220"/>
                  </a:srgbClr>
                </a:gs>
                <a:gs pos="19000">
                  <a:srgbClr val="FFFFFF">
                    <a:alpha val="0"/>
                    <a:alpha val="40220"/>
                  </a:srgbClr>
                </a:gs>
                <a:gs pos="100000">
                  <a:srgbClr val="D9EAD3">
                    <a:alpha val="40220"/>
                  </a:srgbClr>
                </a:gs>
              </a:gsLst>
              <a:lin ang="0" scaled="0"/>
            </a:gra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45720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10"/>
            <p:cNvSpPr/>
            <p:nvPr/>
          </p:nvSpPr>
          <p:spPr>
            <a:xfrm rot="5400000">
              <a:off x="5995800" y="2039238"/>
              <a:ext cx="419700" cy="184500"/>
            </a:xfrm>
            <a:prstGeom prst="rect">
              <a:avLst/>
            </a:prstGeom>
            <a:gradFill>
              <a:gsLst>
                <a:gs pos="0">
                  <a:srgbClr val="C9DAF8">
                    <a:alpha val="40220"/>
                  </a:srgbClr>
                </a:gs>
                <a:gs pos="19000">
                  <a:srgbClr val="FFFFFF">
                    <a:alpha val="0"/>
                    <a:alpha val="40220"/>
                  </a:srgbClr>
                </a:gs>
                <a:gs pos="100000">
                  <a:srgbClr val="D9EAD3">
                    <a:alpha val="40220"/>
                  </a:srgbClr>
                </a:gs>
              </a:gsLst>
              <a:lin ang="0" scaled="0"/>
            </a:gra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45720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10"/>
            <p:cNvSpPr/>
            <p:nvPr/>
          </p:nvSpPr>
          <p:spPr>
            <a:xfrm rot="5400000">
              <a:off x="6314450" y="2039238"/>
              <a:ext cx="419700" cy="184500"/>
            </a:xfrm>
            <a:prstGeom prst="rect">
              <a:avLst/>
            </a:prstGeom>
            <a:gradFill>
              <a:gsLst>
                <a:gs pos="0">
                  <a:srgbClr val="C9DAF8">
                    <a:alpha val="40220"/>
                  </a:srgbClr>
                </a:gs>
                <a:gs pos="19000">
                  <a:srgbClr val="FFFFFF">
                    <a:alpha val="0"/>
                    <a:alpha val="40220"/>
                  </a:srgbClr>
                </a:gs>
                <a:gs pos="100000">
                  <a:srgbClr val="D9EAD3">
                    <a:alpha val="40220"/>
                  </a:srgbClr>
                </a:gs>
              </a:gsLst>
              <a:lin ang="0" scaled="0"/>
            </a:gra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45720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10"/>
            <p:cNvSpPr/>
            <p:nvPr/>
          </p:nvSpPr>
          <p:spPr>
            <a:xfrm rot="5400000">
              <a:off x="6633100" y="2039238"/>
              <a:ext cx="419700" cy="184500"/>
            </a:xfrm>
            <a:prstGeom prst="rect">
              <a:avLst/>
            </a:prstGeom>
            <a:gradFill>
              <a:gsLst>
                <a:gs pos="0">
                  <a:srgbClr val="C9DAF8">
                    <a:alpha val="40220"/>
                  </a:srgbClr>
                </a:gs>
                <a:gs pos="19000">
                  <a:srgbClr val="FFFFFF">
                    <a:alpha val="0"/>
                    <a:alpha val="40220"/>
                  </a:srgbClr>
                </a:gs>
                <a:gs pos="100000">
                  <a:srgbClr val="D9EAD3">
                    <a:alpha val="40220"/>
                  </a:srgbClr>
                </a:gs>
              </a:gsLst>
              <a:lin ang="0" scaled="0"/>
            </a:gra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45720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10"/>
            <p:cNvSpPr/>
            <p:nvPr/>
          </p:nvSpPr>
          <p:spPr>
            <a:xfrm rot="5400000">
              <a:off x="6951750" y="2039238"/>
              <a:ext cx="419700" cy="184500"/>
            </a:xfrm>
            <a:prstGeom prst="rect">
              <a:avLst/>
            </a:prstGeom>
            <a:gradFill>
              <a:gsLst>
                <a:gs pos="0">
                  <a:srgbClr val="C9DAF8">
                    <a:alpha val="40220"/>
                  </a:srgbClr>
                </a:gs>
                <a:gs pos="19000">
                  <a:srgbClr val="FFFFFF">
                    <a:alpha val="0"/>
                    <a:alpha val="40220"/>
                  </a:srgbClr>
                </a:gs>
                <a:gs pos="100000">
                  <a:srgbClr val="D9EAD3">
                    <a:alpha val="40220"/>
                  </a:srgbClr>
                </a:gs>
              </a:gsLst>
              <a:lin ang="0" scaled="0"/>
            </a:gra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45720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1"/>
          <p:cNvSpPr txBox="1"/>
          <p:nvPr>
            <p:ph idx="10" type="dt"/>
          </p:nvPr>
        </p:nvSpPr>
        <p:spPr>
          <a:xfrm>
            <a:off x="6286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Stony Brook University</a:t>
            </a:r>
            <a:endParaRPr/>
          </a:p>
        </p:txBody>
      </p:sp>
      <p:sp>
        <p:nvSpPr>
          <p:cNvPr id="427" name="Google Shape;427;p11"/>
          <p:cNvSpPr txBox="1"/>
          <p:nvPr>
            <p:ph idx="11" type="ftr"/>
          </p:nvPr>
        </p:nvSpPr>
        <p:spPr>
          <a:xfrm>
            <a:off x="3028950" y="5296958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DeFormer, ACL 2020</a:t>
            </a:r>
            <a:endParaRPr/>
          </a:p>
        </p:txBody>
      </p:sp>
      <p:sp>
        <p:nvSpPr>
          <p:cNvPr id="428" name="Google Shape;428;p11"/>
          <p:cNvSpPr txBox="1"/>
          <p:nvPr>
            <p:ph idx="12" type="sldNum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29" name="Google Shape;429;p11"/>
          <p:cNvPicPr preferRelativeResize="0"/>
          <p:nvPr/>
        </p:nvPicPr>
        <p:blipFill rotWithShape="1">
          <a:blip r:embed="rId3">
            <a:alphaModFix/>
          </a:blip>
          <a:srcRect b="0" l="7089" r="0" t="0"/>
          <a:stretch/>
        </p:blipFill>
        <p:spPr>
          <a:xfrm>
            <a:off x="2469263" y="1576042"/>
            <a:ext cx="4205476" cy="3020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79789" y="2553550"/>
            <a:ext cx="343387" cy="571499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11"/>
          <p:cNvSpPr txBox="1"/>
          <p:nvPr>
            <p:ph type="title"/>
          </p:nvPr>
        </p:nvSpPr>
        <p:spPr>
          <a:xfrm>
            <a:off x="457200" y="113771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Question Dependence in Different Layers</a:t>
            </a:r>
            <a:endParaRPr/>
          </a:p>
        </p:txBody>
      </p:sp>
      <p:sp>
        <p:nvSpPr>
          <p:cNvPr id="432" name="Google Shape;432;p11"/>
          <p:cNvSpPr/>
          <p:nvPr/>
        </p:nvSpPr>
        <p:spPr>
          <a:xfrm>
            <a:off x="2931925" y="3315556"/>
            <a:ext cx="1368000" cy="939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11"/>
          <p:cNvSpPr txBox="1"/>
          <p:nvPr/>
        </p:nvSpPr>
        <p:spPr>
          <a:xfrm>
            <a:off x="3028950" y="1198056"/>
            <a:ext cx="3289200" cy="5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Representation Variance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11"/>
          <p:cNvSpPr txBox="1"/>
          <p:nvPr/>
        </p:nvSpPr>
        <p:spPr>
          <a:xfrm>
            <a:off x="1355850" y="4317236"/>
            <a:ext cx="6432300" cy="5181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uestion dependence is less in the lower layers!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" name="Google Shape;440;p12"/>
          <p:cNvGrpSpPr/>
          <p:nvPr/>
        </p:nvGrpSpPr>
        <p:grpSpPr>
          <a:xfrm>
            <a:off x="4389120" y="3420509"/>
            <a:ext cx="54900" cy="264197"/>
            <a:chOff x="3701725" y="2185416"/>
            <a:chExt cx="54900" cy="237780"/>
          </a:xfrm>
        </p:grpSpPr>
        <p:sp>
          <p:nvSpPr>
            <p:cNvPr id="441" name="Google Shape;441;p12"/>
            <p:cNvSpPr/>
            <p:nvPr/>
          </p:nvSpPr>
          <p:spPr>
            <a:xfrm>
              <a:off x="3701725" y="2185416"/>
              <a:ext cx="54900" cy="549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12"/>
            <p:cNvSpPr/>
            <p:nvPr/>
          </p:nvSpPr>
          <p:spPr>
            <a:xfrm>
              <a:off x="3701725" y="2276856"/>
              <a:ext cx="54900" cy="549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12"/>
            <p:cNvSpPr/>
            <p:nvPr/>
          </p:nvSpPr>
          <p:spPr>
            <a:xfrm>
              <a:off x="3701725" y="2368296"/>
              <a:ext cx="54900" cy="549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4" name="Google Shape;444;p12"/>
          <p:cNvSpPr/>
          <p:nvPr/>
        </p:nvSpPr>
        <p:spPr>
          <a:xfrm>
            <a:off x="2190225" y="1112167"/>
            <a:ext cx="3155779" cy="3166542"/>
          </a:xfrm>
          <a:custGeom>
            <a:rect b="b" l="l" r="r" t="t"/>
            <a:pathLst>
              <a:path extrusionOk="0" h="107733" w="138033">
                <a:moveTo>
                  <a:pt x="0" y="1496"/>
                </a:moveTo>
                <a:lnTo>
                  <a:pt x="0" y="107733"/>
                </a:lnTo>
                <a:lnTo>
                  <a:pt x="51996" y="107733"/>
                </a:lnTo>
                <a:lnTo>
                  <a:pt x="51996" y="54241"/>
                </a:lnTo>
                <a:lnTo>
                  <a:pt x="138033" y="54241"/>
                </a:lnTo>
                <a:lnTo>
                  <a:pt x="138033" y="0"/>
                </a:lnTo>
                <a:close/>
              </a:path>
            </a:pathLst>
          </a:custGeom>
          <a:noFill/>
          <a:ln cap="flat" cmpd="sng" w="19050">
            <a:solidFill>
              <a:srgbClr val="6FA8DC"/>
            </a:solidFill>
            <a:prstDash val="dashDot"/>
            <a:round/>
            <a:headEnd len="med" w="med" type="none"/>
            <a:tailEnd len="med" w="med" type="none"/>
          </a:ln>
        </p:spPr>
      </p:sp>
      <p:cxnSp>
        <p:nvCxnSpPr>
          <p:cNvPr id="445" name="Google Shape;445;p12"/>
          <p:cNvCxnSpPr>
            <a:stCxn id="446" idx="1"/>
            <a:endCxn id="447" idx="0"/>
          </p:cNvCxnSpPr>
          <p:nvPr/>
        </p:nvCxnSpPr>
        <p:spPr>
          <a:xfrm rot="10800000">
            <a:off x="4881601" y="2695697"/>
            <a:ext cx="1599600" cy="800400"/>
          </a:xfrm>
          <a:prstGeom prst="straightConnector1">
            <a:avLst/>
          </a:prstGeom>
          <a:noFill/>
          <a:ln cap="flat" cmpd="sng" w="28575">
            <a:solidFill>
              <a:srgbClr val="93C47D"/>
            </a:solidFill>
            <a:prstDash val="dashDot"/>
            <a:round/>
            <a:headEnd len="med" w="med" type="none"/>
            <a:tailEnd len="med" w="med" type="triangle"/>
          </a:ln>
        </p:spPr>
      </p:cxnSp>
      <p:sp>
        <p:nvSpPr>
          <p:cNvPr id="448" name="Google Shape;448;p12"/>
          <p:cNvSpPr txBox="1"/>
          <p:nvPr>
            <p:ph type="title"/>
          </p:nvPr>
        </p:nvSpPr>
        <p:spPr>
          <a:xfrm>
            <a:off x="444850" y="113778"/>
            <a:ext cx="86991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/>
              <a:t>Decomposing the Dependence in Lower Layers</a:t>
            </a:r>
            <a:endParaRPr/>
          </a:p>
        </p:txBody>
      </p:sp>
      <p:sp>
        <p:nvSpPr>
          <p:cNvPr id="449" name="Google Shape;449;p12"/>
          <p:cNvSpPr txBox="1"/>
          <p:nvPr>
            <p:ph idx="10" type="dt"/>
          </p:nvPr>
        </p:nvSpPr>
        <p:spPr>
          <a:xfrm>
            <a:off x="6286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Stony Brook University</a:t>
            </a:r>
            <a:endParaRPr/>
          </a:p>
        </p:txBody>
      </p:sp>
      <p:sp>
        <p:nvSpPr>
          <p:cNvPr id="450" name="Google Shape;450;p12"/>
          <p:cNvSpPr txBox="1"/>
          <p:nvPr>
            <p:ph idx="11" type="ftr"/>
          </p:nvPr>
        </p:nvSpPr>
        <p:spPr>
          <a:xfrm>
            <a:off x="3028950" y="5296958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DeFormer, ACL 2020</a:t>
            </a:r>
            <a:endParaRPr/>
          </a:p>
        </p:txBody>
      </p:sp>
      <p:sp>
        <p:nvSpPr>
          <p:cNvPr id="451" name="Google Shape;451;p12"/>
          <p:cNvSpPr txBox="1"/>
          <p:nvPr>
            <p:ph idx="12" type="sldNum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2" name="Google Shape;452;p12"/>
          <p:cNvSpPr/>
          <p:nvPr/>
        </p:nvSpPr>
        <p:spPr>
          <a:xfrm>
            <a:off x="2449900" y="4499764"/>
            <a:ext cx="655200" cy="3678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 cap="flat" cmpd="sng" w="9525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Q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12"/>
          <p:cNvSpPr/>
          <p:nvPr/>
        </p:nvSpPr>
        <p:spPr>
          <a:xfrm rot="-5400000">
            <a:off x="2653900" y="4243169"/>
            <a:ext cx="243900" cy="146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 cap="flat" cmpd="sng" w="9525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12"/>
          <p:cNvSpPr/>
          <p:nvPr/>
        </p:nvSpPr>
        <p:spPr>
          <a:xfrm>
            <a:off x="3655600" y="4496097"/>
            <a:ext cx="1474200" cy="3678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Context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12"/>
          <p:cNvSpPr/>
          <p:nvPr/>
        </p:nvSpPr>
        <p:spPr>
          <a:xfrm rot="-5400000">
            <a:off x="4270750" y="4237867"/>
            <a:ext cx="243900" cy="149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9EAD3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12"/>
          <p:cNvSpPr txBox="1"/>
          <p:nvPr/>
        </p:nvSpPr>
        <p:spPr>
          <a:xfrm>
            <a:off x="1055150" y="3711000"/>
            <a:ext cx="11376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Layer 1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7" name="Google Shape;457;p12"/>
          <p:cNvGrpSpPr/>
          <p:nvPr/>
        </p:nvGrpSpPr>
        <p:grpSpPr>
          <a:xfrm>
            <a:off x="3515600" y="3725296"/>
            <a:ext cx="1792200" cy="471662"/>
            <a:chOff x="3965975" y="3341150"/>
            <a:chExt cx="1792200" cy="424500"/>
          </a:xfrm>
        </p:grpSpPr>
        <p:sp>
          <p:nvSpPr>
            <p:cNvPr id="458" name="Google Shape;458;p12"/>
            <p:cNvSpPr/>
            <p:nvPr/>
          </p:nvSpPr>
          <p:spPr>
            <a:xfrm>
              <a:off x="3965975" y="3341150"/>
              <a:ext cx="1792200" cy="424500"/>
            </a:xfrm>
            <a:prstGeom prst="roundRect">
              <a:avLst>
                <a:gd fmla="val 16667" name="adj"/>
              </a:avLst>
            </a:prstGeom>
            <a:solidFill>
              <a:srgbClr val="F4CCCC">
                <a:alpha val="59780"/>
              </a:srgbClr>
            </a:solidFill>
            <a:ln cap="flat" cmpd="sng" w="9525">
              <a:solidFill>
                <a:srgbClr val="E0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12"/>
            <p:cNvSpPr/>
            <p:nvPr/>
          </p:nvSpPr>
          <p:spPr>
            <a:xfrm>
              <a:off x="4011075" y="3618351"/>
              <a:ext cx="340500" cy="125100"/>
            </a:xfrm>
            <a:prstGeom prst="roundRect">
              <a:avLst>
                <a:gd fmla="val 16667" name="adj"/>
              </a:avLst>
            </a:prstGeom>
            <a:solidFill>
              <a:srgbClr val="D9EAD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12"/>
            <p:cNvSpPr/>
            <p:nvPr/>
          </p:nvSpPr>
          <p:spPr>
            <a:xfrm>
              <a:off x="4351475" y="3618352"/>
              <a:ext cx="340500" cy="125100"/>
            </a:xfrm>
            <a:prstGeom prst="roundRect">
              <a:avLst>
                <a:gd fmla="val 16667" name="adj"/>
              </a:avLst>
            </a:prstGeom>
            <a:solidFill>
              <a:srgbClr val="D9EAD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12"/>
            <p:cNvSpPr/>
            <p:nvPr/>
          </p:nvSpPr>
          <p:spPr>
            <a:xfrm>
              <a:off x="4691900" y="3618777"/>
              <a:ext cx="340500" cy="124800"/>
            </a:xfrm>
            <a:prstGeom prst="roundRect">
              <a:avLst>
                <a:gd fmla="val 16667" name="adj"/>
              </a:avLst>
            </a:prstGeom>
            <a:solidFill>
              <a:srgbClr val="D9EAD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12"/>
            <p:cNvSpPr/>
            <p:nvPr/>
          </p:nvSpPr>
          <p:spPr>
            <a:xfrm>
              <a:off x="5032300" y="3618352"/>
              <a:ext cx="340500" cy="125100"/>
            </a:xfrm>
            <a:prstGeom prst="roundRect">
              <a:avLst>
                <a:gd fmla="val 16667" name="adj"/>
              </a:avLst>
            </a:prstGeom>
            <a:solidFill>
              <a:srgbClr val="D9EAD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12"/>
            <p:cNvSpPr/>
            <p:nvPr/>
          </p:nvSpPr>
          <p:spPr>
            <a:xfrm>
              <a:off x="5372700" y="3618777"/>
              <a:ext cx="340500" cy="124800"/>
            </a:xfrm>
            <a:prstGeom prst="roundRect">
              <a:avLst>
                <a:gd fmla="val 16667" name="adj"/>
              </a:avLst>
            </a:prstGeom>
            <a:solidFill>
              <a:srgbClr val="D9EAD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464" name="Google Shape;464;p12"/>
            <p:cNvCxnSpPr>
              <a:stCxn id="459" idx="0"/>
              <a:endCxn id="461" idx="0"/>
            </p:cNvCxnSpPr>
            <p:nvPr/>
          </p:nvCxnSpPr>
          <p:spPr>
            <a:xfrm flipH="1" rot="-5400000">
              <a:off x="4521375" y="3278301"/>
              <a:ext cx="600" cy="680700"/>
            </a:xfrm>
            <a:prstGeom prst="curvedConnector3">
              <a:avLst>
                <a:gd fmla="val -38833570" name="adj1"/>
              </a:avLst>
            </a:prstGeom>
            <a:noFill/>
            <a:ln cap="flat" cmpd="sng" w="9525">
              <a:solidFill>
                <a:srgbClr val="6AA84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5" name="Google Shape;465;p12"/>
            <p:cNvCxnSpPr>
              <a:stCxn id="460" idx="0"/>
              <a:endCxn id="462" idx="0"/>
            </p:cNvCxnSpPr>
            <p:nvPr/>
          </p:nvCxnSpPr>
          <p:spPr>
            <a:xfrm flipH="1" rot="-5400000">
              <a:off x="4861775" y="3278302"/>
              <a:ext cx="600" cy="680700"/>
            </a:xfrm>
            <a:prstGeom prst="curvedConnector3">
              <a:avLst>
                <a:gd fmla="val -39687500" name="adj1"/>
              </a:avLst>
            </a:prstGeom>
            <a:noFill/>
            <a:ln cap="flat" cmpd="sng" w="9525">
              <a:solidFill>
                <a:srgbClr val="6AA84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6" name="Google Shape;466;p12"/>
            <p:cNvCxnSpPr>
              <a:stCxn id="461" idx="0"/>
              <a:endCxn id="463" idx="0"/>
            </p:cNvCxnSpPr>
            <p:nvPr/>
          </p:nvCxnSpPr>
          <p:spPr>
            <a:xfrm flipH="1" rot="-5400000">
              <a:off x="5202200" y="3278727"/>
              <a:ext cx="600" cy="680700"/>
            </a:xfrm>
            <a:prstGeom prst="curvedConnector3">
              <a:avLst>
                <a:gd fmla="val -40462805" name="adj1"/>
              </a:avLst>
            </a:prstGeom>
            <a:noFill/>
            <a:ln cap="flat" cmpd="sng" w="9525">
              <a:solidFill>
                <a:srgbClr val="6AA84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467" name="Google Shape;467;p12"/>
          <p:cNvCxnSpPr>
            <a:stCxn id="468" idx="0"/>
            <a:endCxn id="469" idx="2"/>
          </p:cNvCxnSpPr>
          <p:nvPr/>
        </p:nvCxnSpPr>
        <p:spPr>
          <a:xfrm rot="10800000">
            <a:off x="3778775" y="894650"/>
            <a:ext cx="0" cy="270000"/>
          </a:xfrm>
          <a:prstGeom prst="straightConnector1">
            <a:avLst/>
          </a:prstGeom>
          <a:noFill/>
          <a:ln cap="flat" cmpd="sng" w="19050">
            <a:solidFill>
              <a:srgbClr val="888888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70" name="Google Shape;470;p12"/>
          <p:cNvSpPr txBox="1"/>
          <p:nvPr/>
        </p:nvSpPr>
        <p:spPr>
          <a:xfrm>
            <a:off x="1055150" y="2936850"/>
            <a:ext cx="11376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Layer k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12"/>
          <p:cNvSpPr txBox="1"/>
          <p:nvPr/>
        </p:nvSpPr>
        <p:spPr>
          <a:xfrm>
            <a:off x="1055150" y="1189000"/>
            <a:ext cx="11376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Layer n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12"/>
          <p:cNvSpPr txBox="1"/>
          <p:nvPr/>
        </p:nvSpPr>
        <p:spPr>
          <a:xfrm>
            <a:off x="1055075" y="2075850"/>
            <a:ext cx="11376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Layer k+1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3" name="Google Shape;473;p12"/>
          <p:cNvGrpSpPr/>
          <p:nvPr/>
        </p:nvGrpSpPr>
        <p:grpSpPr>
          <a:xfrm>
            <a:off x="2258075" y="1164650"/>
            <a:ext cx="3041400" cy="471662"/>
            <a:chOff x="5213050" y="1525000"/>
            <a:chExt cx="3041400" cy="424500"/>
          </a:xfrm>
        </p:grpSpPr>
        <p:sp>
          <p:nvSpPr>
            <p:cNvPr id="474" name="Google Shape;474;p12"/>
            <p:cNvSpPr/>
            <p:nvPr/>
          </p:nvSpPr>
          <p:spPr>
            <a:xfrm>
              <a:off x="5372100" y="1774325"/>
              <a:ext cx="340500" cy="128100"/>
            </a:xfrm>
            <a:prstGeom prst="roundRect">
              <a:avLst>
                <a:gd fmla="val 16667" name="adj"/>
              </a:avLst>
            </a:prstGeom>
            <a:solidFill>
              <a:srgbClr val="D9D2E9"/>
            </a:solidFill>
            <a:ln cap="flat" cmpd="sng" w="9525">
              <a:solidFill>
                <a:srgbClr val="8E7CC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12"/>
            <p:cNvSpPr/>
            <p:nvPr/>
          </p:nvSpPr>
          <p:spPr>
            <a:xfrm>
              <a:off x="5712525" y="1774327"/>
              <a:ext cx="340500" cy="128100"/>
            </a:xfrm>
            <a:prstGeom prst="roundRect">
              <a:avLst>
                <a:gd fmla="val 16667" name="adj"/>
              </a:avLst>
            </a:prstGeom>
            <a:solidFill>
              <a:srgbClr val="D9D2E9"/>
            </a:solidFill>
            <a:ln cap="flat" cmpd="sng" w="9525">
              <a:solidFill>
                <a:srgbClr val="8E7CC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12"/>
            <p:cNvSpPr/>
            <p:nvPr/>
          </p:nvSpPr>
          <p:spPr>
            <a:xfrm>
              <a:off x="6052925" y="1774327"/>
              <a:ext cx="340500" cy="128100"/>
            </a:xfrm>
            <a:prstGeom prst="roundRect">
              <a:avLst>
                <a:gd fmla="val 16667" name="adj"/>
              </a:avLst>
            </a:prstGeom>
            <a:solidFill>
              <a:srgbClr val="D9D2E9"/>
            </a:solidFill>
            <a:ln cap="flat" cmpd="sng" w="9525">
              <a:solidFill>
                <a:srgbClr val="8E7CC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477" name="Google Shape;477;p12"/>
            <p:cNvCxnSpPr>
              <a:stCxn id="474" idx="0"/>
              <a:endCxn id="475" idx="0"/>
            </p:cNvCxnSpPr>
            <p:nvPr/>
          </p:nvCxnSpPr>
          <p:spPr>
            <a:xfrm flipH="1" rot="-5400000">
              <a:off x="5712300" y="1604375"/>
              <a:ext cx="600" cy="340500"/>
            </a:xfrm>
            <a:prstGeom prst="curvedConnector3">
              <a:avLst>
                <a:gd fmla="val -39687500" name="adj1"/>
              </a:avLst>
            </a:prstGeom>
            <a:noFill/>
            <a:ln cap="flat" cmpd="sng" w="9525">
              <a:solidFill>
                <a:srgbClr val="8E7CC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78" name="Google Shape;478;p12"/>
            <p:cNvSpPr/>
            <p:nvPr/>
          </p:nvSpPr>
          <p:spPr>
            <a:xfrm>
              <a:off x="6393350" y="1774327"/>
              <a:ext cx="340500" cy="128100"/>
            </a:xfrm>
            <a:prstGeom prst="roundRect">
              <a:avLst>
                <a:gd fmla="val 16667" name="adj"/>
              </a:avLst>
            </a:prstGeom>
            <a:solidFill>
              <a:srgbClr val="D9EAD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12"/>
            <p:cNvSpPr/>
            <p:nvPr/>
          </p:nvSpPr>
          <p:spPr>
            <a:xfrm>
              <a:off x="6733750" y="1774326"/>
              <a:ext cx="340500" cy="128100"/>
            </a:xfrm>
            <a:prstGeom prst="roundRect">
              <a:avLst>
                <a:gd fmla="val 16667" name="adj"/>
              </a:avLst>
            </a:prstGeom>
            <a:solidFill>
              <a:srgbClr val="D9EAD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480" name="Google Shape;480;p12"/>
            <p:cNvCxnSpPr>
              <a:stCxn id="476" idx="0"/>
              <a:endCxn id="481" idx="0"/>
            </p:cNvCxnSpPr>
            <p:nvPr/>
          </p:nvCxnSpPr>
          <p:spPr>
            <a:xfrm flipH="1" rot="-5400000">
              <a:off x="6733475" y="1264027"/>
              <a:ext cx="600" cy="1021200"/>
            </a:xfrm>
            <a:prstGeom prst="curvedConnector3">
              <a:avLst>
                <a:gd fmla="val -39687568" name="adj1"/>
              </a:avLst>
            </a:prstGeom>
            <a:noFill/>
            <a:ln cap="flat" cmpd="sng" w="9525">
              <a:solidFill>
                <a:srgbClr val="E0666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2" name="Google Shape;482;p12"/>
            <p:cNvCxnSpPr>
              <a:stCxn id="475" idx="0"/>
              <a:endCxn id="478" idx="0"/>
            </p:cNvCxnSpPr>
            <p:nvPr/>
          </p:nvCxnSpPr>
          <p:spPr>
            <a:xfrm flipH="1" rot="-5400000">
              <a:off x="6222825" y="1434277"/>
              <a:ext cx="600" cy="680700"/>
            </a:xfrm>
            <a:prstGeom prst="curvedConnector3">
              <a:avLst>
                <a:gd fmla="val -39687534" name="adj1"/>
              </a:avLst>
            </a:prstGeom>
            <a:noFill/>
            <a:ln cap="flat" cmpd="sng" w="9525">
              <a:solidFill>
                <a:srgbClr val="E0666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3" name="Google Shape;483;p12"/>
            <p:cNvCxnSpPr>
              <a:stCxn id="478" idx="0"/>
              <a:endCxn id="481" idx="0"/>
            </p:cNvCxnSpPr>
            <p:nvPr/>
          </p:nvCxnSpPr>
          <p:spPr>
            <a:xfrm flipH="1" rot="-5400000">
              <a:off x="6903650" y="1434277"/>
              <a:ext cx="600" cy="680700"/>
            </a:xfrm>
            <a:prstGeom prst="curvedConnector3">
              <a:avLst>
                <a:gd fmla="val -39687534" name="adj1"/>
              </a:avLst>
            </a:prstGeom>
            <a:noFill/>
            <a:ln cap="flat" cmpd="sng" w="9525">
              <a:solidFill>
                <a:srgbClr val="6AA84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4" name="Google Shape;484;p12"/>
            <p:cNvCxnSpPr>
              <a:stCxn id="475" idx="0"/>
              <a:endCxn id="479" idx="0"/>
            </p:cNvCxnSpPr>
            <p:nvPr/>
          </p:nvCxnSpPr>
          <p:spPr>
            <a:xfrm flipH="1" rot="-5400000">
              <a:off x="6393075" y="1264027"/>
              <a:ext cx="600" cy="1021200"/>
            </a:xfrm>
            <a:prstGeom prst="curvedConnector3">
              <a:avLst>
                <a:gd fmla="val -39687603" name="adj1"/>
              </a:avLst>
            </a:prstGeom>
            <a:noFill/>
            <a:ln cap="flat" cmpd="sng" w="9525">
              <a:solidFill>
                <a:srgbClr val="E0666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5" name="Google Shape;485;p12"/>
            <p:cNvCxnSpPr>
              <a:stCxn id="475" idx="0"/>
              <a:endCxn id="476" idx="0"/>
            </p:cNvCxnSpPr>
            <p:nvPr/>
          </p:nvCxnSpPr>
          <p:spPr>
            <a:xfrm flipH="1" rot="-5400000">
              <a:off x="6052725" y="1604377"/>
              <a:ext cx="600" cy="340500"/>
            </a:xfrm>
            <a:prstGeom prst="curvedConnector3">
              <a:avLst>
                <a:gd fmla="val -39687500" name="adj1"/>
              </a:avLst>
            </a:prstGeom>
            <a:noFill/>
            <a:ln cap="flat" cmpd="sng" w="9525">
              <a:solidFill>
                <a:srgbClr val="8E7CC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6" name="Google Shape;486;p12"/>
            <p:cNvCxnSpPr>
              <a:stCxn id="474" idx="0"/>
              <a:endCxn id="476" idx="0"/>
            </p:cNvCxnSpPr>
            <p:nvPr/>
          </p:nvCxnSpPr>
          <p:spPr>
            <a:xfrm flipH="1" rot="-5400000">
              <a:off x="5882400" y="1434275"/>
              <a:ext cx="600" cy="680700"/>
            </a:xfrm>
            <a:prstGeom prst="curvedConnector3">
              <a:avLst>
                <a:gd fmla="val -39687500" name="adj1"/>
              </a:avLst>
            </a:prstGeom>
            <a:noFill/>
            <a:ln cap="flat" cmpd="sng" w="9525">
              <a:solidFill>
                <a:srgbClr val="8E7CC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81" name="Google Shape;481;p12"/>
            <p:cNvSpPr/>
            <p:nvPr/>
          </p:nvSpPr>
          <p:spPr>
            <a:xfrm>
              <a:off x="7074175" y="1774327"/>
              <a:ext cx="340500" cy="128100"/>
            </a:xfrm>
            <a:prstGeom prst="roundRect">
              <a:avLst>
                <a:gd fmla="val 16667" name="adj"/>
              </a:avLst>
            </a:prstGeom>
            <a:solidFill>
              <a:srgbClr val="D9EAD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12"/>
            <p:cNvSpPr/>
            <p:nvPr/>
          </p:nvSpPr>
          <p:spPr>
            <a:xfrm>
              <a:off x="7414575" y="1774327"/>
              <a:ext cx="340500" cy="128100"/>
            </a:xfrm>
            <a:prstGeom prst="roundRect">
              <a:avLst>
                <a:gd fmla="val 16667" name="adj"/>
              </a:avLst>
            </a:prstGeom>
            <a:solidFill>
              <a:srgbClr val="D9EAD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12"/>
            <p:cNvSpPr/>
            <p:nvPr/>
          </p:nvSpPr>
          <p:spPr>
            <a:xfrm>
              <a:off x="7754975" y="1774327"/>
              <a:ext cx="340500" cy="128100"/>
            </a:xfrm>
            <a:prstGeom prst="roundRect">
              <a:avLst>
                <a:gd fmla="val 16667" name="adj"/>
              </a:avLst>
            </a:prstGeom>
            <a:solidFill>
              <a:srgbClr val="D9EAD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489" name="Google Shape;489;p12"/>
            <p:cNvCxnSpPr>
              <a:stCxn id="479" idx="0"/>
              <a:endCxn id="487" idx="0"/>
            </p:cNvCxnSpPr>
            <p:nvPr/>
          </p:nvCxnSpPr>
          <p:spPr>
            <a:xfrm flipH="1" rot="-5400000">
              <a:off x="7244050" y="1434276"/>
              <a:ext cx="600" cy="680700"/>
            </a:xfrm>
            <a:prstGeom prst="curvedConnector3">
              <a:avLst>
                <a:gd fmla="val -39687500" name="adj1"/>
              </a:avLst>
            </a:prstGeom>
            <a:noFill/>
            <a:ln cap="flat" cmpd="sng" w="9525">
              <a:solidFill>
                <a:srgbClr val="6AA84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0" name="Google Shape;490;p12"/>
            <p:cNvCxnSpPr>
              <a:stCxn id="481" idx="0"/>
              <a:endCxn id="488" idx="0"/>
            </p:cNvCxnSpPr>
            <p:nvPr/>
          </p:nvCxnSpPr>
          <p:spPr>
            <a:xfrm flipH="1" rot="-5400000">
              <a:off x="7584475" y="1434277"/>
              <a:ext cx="600" cy="680700"/>
            </a:xfrm>
            <a:prstGeom prst="curvedConnector3">
              <a:avLst>
                <a:gd fmla="val -39687500" name="adj1"/>
              </a:avLst>
            </a:prstGeom>
            <a:noFill/>
            <a:ln cap="flat" cmpd="sng" w="9525">
              <a:solidFill>
                <a:srgbClr val="6AA84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68" name="Google Shape;468;p12"/>
            <p:cNvSpPr/>
            <p:nvPr/>
          </p:nvSpPr>
          <p:spPr>
            <a:xfrm>
              <a:off x="5213050" y="1525000"/>
              <a:ext cx="3041400" cy="424500"/>
            </a:xfrm>
            <a:prstGeom prst="roundRect">
              <a:avLst>
                <a:gd fmla="val 16667" name="adj"/>
              </a:avLst>
            </a:prstGeom>
            <a:solidFill>
              <a:srgbClr val="F4CCCC">
                <a:alpha val="59780"/>
              </a:srgbClr>
            </a:solidFill>
            <a:ln cap="flat" cmpd="sng" w="9525">
              <a:solidFill>
                <a:srgbClr val="E0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1" name="Google Shape;491;p12"/>
          <p:cNvGrpSpPr/>
          <p:nvPr/>
        </p:nvGrpSpPr>
        <p:grpSpPr>
          <a:xfrm>
            <a:off x="2258075" y="1966844"/>
            <a:ext cx="3041400" cy="471662"/>
            <a:chOff x="5213050" y="1506500"/>
            <a:chExt cx="3041400" cy="424500"/>
          </a:xfrm>
        </p:grpSpPr>
        <p:sp>
          <p:nvSpPr>
            <p:cNvPr id="492" name="Google Shape;492;p12"/>
            <p:cNvSpPr/>
            <p:nvPr/>
          </p:nvSpPr>
          <p:spPr>
            <a:xfrm>
              <a:off x="5372100" y="1774325"/>
              <a:ext cx="340500" cy="128100"/>
            </a:xfrm>
            <a:prstGeom prst="roundRect">
              <a:avLst>
                <a:gd fmla="val 16667" name="adj"/>
              </a:avLst>
            </a:prstGeom>
            <a:solidFill>
              <a:srgbClr val="D9D2E9"/>
            </a:solidFill>
            <a:ln cap="flat" cmpd="sng" w="9525">
              <a:solidFill>
                <a:srgbClr val="8E7CC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12"/>
            <p:cNvSpPr/>
            <p:nvPr/>
          </p:nvSpPr>
          <p:spPr>
            <a:xfrm>
              <a:off x="5712525" y="1774327"/>
              <a:ext cx="340500" cy="128100"/>
            </a:xfrm>
            <a:prstGeom prst="roundRect">
              <a:avLst>
                <a:gd fmla="val 16667" name="adj"/>
              </a:avLst>
            </a:prstGeom>
            <a:solidFill>
              <a:srgbClr val="D9D2E9"/>
            </a:solidFill>
            <a:ln cap="flat" cmpd="sng" w="9525">
              <a:solidFill>
                <a:srgbClr val="8E7CC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12"/>
            <p:cNvSpPr/>
            <p:nvPr/>
          </p:nvSpPr>
          <p:spPr>
            <a:xfrm>
              <a:off x="6052925" y="1774327"/>
              <a:ext cx="340500" cy="128100"/>
            </a:xfrm>
            <a:prstGeom prst="roundRect">
              <a:avLst>
                <a:gd fmla="val 16667" name="adj"/>
              </a:avLst>
            </a:prstGeom>
            <a:solidFill>
              <a:srgbClr val="D9D2E9"/>
            </a:solidFill>
            <a:ln cap="flat" cmpd="sng" w="9525">
              <a:solidFill>
                <a:srgbClr val="8E7CC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495" name="Google Shape;495;p12"/>
            <p:cNvCxnSpPr>
              <a:stCxn id="492" idx="0"/>
              <a:endCxn id="493" idx="0"/>
            </p:cNvCxnSpPr>
            <p:nvPr/>
          </p:nvCxnSpPr>
          <p:spPr>
            <a:xfrm flipH="1" rot="-5400000">
              <a:off x="5712300" y="1604375"/>
              <a:ext cx="600" cy="340500"/>
            </a:xfrm>
            <a:prstGeom prst="curvedConnector3">
              <a:avLst>
                <a:gd fmla="val -39687500" name="adj1"/>
              </a:avLst>
            </a:prstGeom>
            <a:noFill/>
            <a:ln cap="flat" cmpd="sng" w="9525">
              <a:solidFill>
                <a:srgbClr val="8E7CC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96" name="Google Shape;496;p12"/>
            <p:cNvSpPr/>
            <p:nvPr/>
          </p:nvSpPr>
          <p:spPr>
            <a:xfrm>
              <a:off x="6393350" y="1774327"/>
              <a:ext cx="340500" cy="128100"/>
            </a:xfrm>
            <a:prstGeom prst="roundRect">
              <a:avLst>
                <a:gd fmla="val 16667" name="adj"/>
              </a:avLst>
            </a:prstGeom>
            <a:solidFill>
              <a:srgbClr val="D9EAD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12"/>
            <p:cNvSpPr/>
            <p:nvPr/>
          </p:nvSpPr>
          <p:spPr>
            <a:xfrm>
              <a:off x="6733750" y="1774326"/>
              <a:ext cx="340500" cy="128100"/>
            </a:xfrm>
            <a:prstGeom prst="roundRect">
              <a:avLst>
                <a:gd fmla="val 16667" name="adj"/>
              </a:avLst>
            </a:prstGeom>
            <a:solidFill>
              <a:srgbClr val="D9EAD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498" name="Google Shape;498;p12"/>
            <p:cNvCxnSpPr>
              <a:stCxn id="494" idx="0"/>
              <a:endCxn id="499" idx="0"/>
            </p:cNvCxnSpPr>
            <p:nvPr/>
          </p:nvCxnSpPr>
          <p:spPr>
            <a:xfrm flipH="1" rot="-5400000">
              <a:off x="6733475" y="1264027"/>
              <a:ext cx="600" cy="1021200"/>
            </a:xfrm>
            <a:prstGeom prst="curvedConnector3">
              <a:avLst>
                <a:gd fmla="val -39687568" name="adj1"/>
              </a:avLst>
            </a:prstGeom>
            <a:noFill/>
            <a:ln cap="flat" cmpd="sng" w="9525">
              <a:solidFill>
                <a:srgbClr val="E0666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0" name="Google Shape;500;p12"/>
            <p:cNvCxnSpPr>
              <a:stCxn id="493" idx="0"/>
              <a:endCxn id="496" idx="0"/>
            </p:cNvCxnSpPr>
            <p:nvPr/>
          </p:nvCxnSpPr>
          <p:spPr>
            <a:xfrm flipH="1" rot="-5400000">
              <a:off x="6222825" y="1434277"/>
              <a:ext cx="600" cy="680700"/>
            </a:xfrm>
            <a:prstGeom prst="curvedConnector3">
              <a:avLst>
                <a:gd fmla="val -39687534" name="adj1"/>
              </a:avLst>
            </a:prstGeom>
            <a:noFill/>
            <a:ln cap="flat" cmpd="sng" w="9525">
              <a:solidFill>
                <a:srgbClr val="E0666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1" name="Google Shape;501;p12"/>
            <p:cNvCxnSpPr>
              <a:stCxn id="496" idx="0"/>
              <a:endCxn id="499" idx="0"/>
            </p:cNvCxnSpPr>
            <p:nvPr/>
          </p:nvCxnSpPr>
          <p:spPr>
            <a:xfrm flipH="1" rot="-5400000">
              <a:off x="6903650" y="1434277"/>
              <a:ext cx="600" cy="680700"/>
            </a:xfrm>
            <a:prstGeom prst="curvedConnector3">
              <a:avLst>
                <a:gd fmla="val -39687534" name="adj1"/>
              </a:avLst>
            </a:prstGeom>
            <a:noFill/>
            <a:ln cap="flat" cmpd="sng" w="9525">
              <a:solidFill>
                <a:srgbClr val="6AA84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2" name="Google Shape;502;p12"/>
            <p:cNvCxnSpPr>
              <a:stCxn id="493" idx="0"/>
              <a:endCxn id="497" idx="0"/>
            </p:cNvCxnSpPr>
            <p:nvPr/>
          </p:nvCxnSpPr>
          <p:spPr>
            <a:xfrm flipH="1" rot="-5400000">
              <a:off x="6393075" y="1264027"/>
              <a:ext cx="600" cy="1021200"/>
            </a:xfrm>
            <a:prstGeom prst="curvedConnector3">
              <a:avLst>
                <a:gd fmla="val -39687602" name="adj1"/>
              </a:avLst>
            </a:prstGeom>
            <a:noFill/>
            <a:ln cap="flat" cmpd="sng" w="9525">
              <a:solidFill>
                <a:srgbClr val="E0666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3" name="Google Shape;503;p12"/>
            <p:cNvCxnSpPr>
              <a:stCxn id="493" idx="0"/>
              <a:endCxn id="494" idx="0"/>
            </p:cNvCxnSpPr>
            <p:nvPr/>
          </p:nvCxnSpPr>
          <p:spPr>
            <a:xfrm flipH="1" rot="-5400000">
              <a:off x="6052725" y="1604377"/>
              <a:ext cx="600" cy="340500"/>
            </a:xfrm>
            <a:prstGeom prst="curvedConnector3">
              <a:avLst>
                <a:gd fmla="val -39687500" name="adj1"/>
              </a:avLst>
            </a:prstGeom>
            <a:noFill/>
            <a:ln cap="flat" cmpd="sng" w="9525">
              <a:solidFill>
                <a:srgbClr val="8E7CC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4" name="Google Shape;504;p12"/>
            <p:cNvCxnSpPr>
              <a:stCxn id="492" idx="0"/>
              <a:endCxn id="494" idx="0"/>
            </p:cNvCxnSpPr>
            <p:nvPr/>
          </p:nvCxnSpPr>
          <p:spPr>
            <a:xfrm flipH="1" rot="-5400000">
              <a:off x="5882400" y="1434275"/>
              <a:ext cx="600" cy="680700"/>
            </a:xfrm>
            <a:prstGeom prst="curvedConnector3">
              <a:avLst>
                <a:gd fmla="val -39687500" name="adj1"/>
              </a:avLst>
            </a:prstGeom>
            <a:noFill/>
            <a:ln cap="flat" cmpd="sng" w="9525">
              <a:solidFill>
                <a:srgbClr val="8E7CC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99" name="Google Shape;499;p12"/>
            <p:cNvSpPr/>
            <p:nvPr/>
          </p:nvSpPr>
          <p:spPr>
            <a:xfrm>
              <a:off x="7074175" y="1774327"/>
              <a:ext cx="340500" cy="128100"/>
            </a:xfrm>
            <a:prstGeom prst="roundRect">
              <a:avLst>
                <a:gd fmla="val 16667" name="adj"/>
              </a:avLst>
            </a:prstGeom>
            <a:solidFill>
              <a:srgbClr val="D9EAD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12"/>
            <p:cNvSpPr/>
            <p:nvPr/>
          </p:nvSpPr>
          <p:spPr>
            <a:xfrm>
              <a:off x="7414575" y="1774327"/>
              <a:ext cx="340500" cy="128100"/>
            </a:xfrm>
            <a:prstGeom prst="roundRect">
              <a:avLst>
                <a:gd fmla="val 16667" name="adj"/>
              </a:avLst>
            </a:prstGeom>
            <a:solidFill>
              <a:srgbClr val="D9EAD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12"/>
            <p:cNvSpPr/>
            <p:nvPr/>
          </p:nvSpPr>
          <p:spPr>
            <a:xfrm>
              <a:off x="7754975" y="1774327"/>
              <a:ext cx="340500" cy="128100"/>
            </a:xfrm>
            <a:prstGeom prst="roundRect">
              <a:avLst>
                <a:gd fmla="val 16667" name="adj"/>
              </a:avLst>
            </a:prstGeom>
            <a:solidFill>
              <a:srgbClr val="D9EAD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507" name="Google Shape;507;p12"/>
            <p:cNvCxnSpPr>
              <a:stCxn id="497" idx="0"/>
              <a:endCxn id="505" idx="0"/>
            </p:cNvCxnSpPr>
            <p:nvPr/>
          </p:nvCxnSpPr>
          <p:spPr>
            <a:xfrm flipH="1" rot="-5400000">
              <a:off x="7244050" y="1434276"/>
              <a:ext cx="600" cy="680700"/>
            </a:xfrm>
            <a:prstGeom prst="curvedConnector3">
              <a:avLst>
                <a:gd fmla="val -39687500" name="adj1"/>
              </a:avLst>
            </a:prstGeom>
            <a:noFill/>
            <a:ln cap="flat" cmpd="sng" w="9525">
              <a:solidFill>
                <a:srgbClr val="6AA84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8" name="Google Shape;508;p12"/>
            <p:cNvCxnSpPr>
              <a:stCxn id="499" idx="0"/>
              <a:endCxn id="506" idx="0"/>
            </p:cNvCxnSpPr>
            <p:nvPr/>
          </p:nvCxnSpPr>
          <p:spPr>
            <a:xfrm flipH="1" rot="-5400000">
              <a:off x="7584475" y="1434277"/>
              <a:ext cx="600" cy="680700"/>
            </a:xfrm>
            <a:prstGeom prst="curvedConnector3">
              <a:avLst>
                <a:gd fmla="val -39687500" name="adj1"/>
              </a:avLst>
            </a:prstGeom>
            <a:noFill/>
            <a:ln cap="flat" cmpd="sng" w="9525">
              <a:solidFill>
                <a:srgbClr val="6AA84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09" name="Google Shape;509;p12"/>
            <p:cNvSpPr/>
            <p:nvPr/>
          </p:nvSpPr>
          <p:spPr>
            <a:xfrm>
              <a:off x="5213050" y="1506500"/>
              <a:ext cx="3041400" cy="424500"/>
            </a:xfrm>
            <a:prstGeom prst="roundRect">
              <a:avLst>
                <a:gd fmla="val 16667" name="adj"/>
              </a:avLst>
            </a:prstGeom>
            <a:solidFill>
              <a:srgbClr val="F4CCCC">
                <a:alpha val="59780"/>
              </a:srgbClr>
            </a:solidFill>
            <a:ln cap="flat" cmpd="sng" w="9525">
              <a:solidFill>
                <a:srgbClr val="E0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0" name="Google Shape;510;p12"/>
          <p:cNvGrpSpPr/>
          <p:nvPr/>
        </p:nvGrpSpPr>
        <p:grpSpPr>
          <a:xfrm>
            <a:off x="2248425" y="2912503"/>
            <a:ext cx="1080000" cy="471662"/>
            <a:chOff x="2717800" y="2697480"/>
            <a:chExt cx="1080000" cy="424500"/>
          </a:xfrm>
        </p:grpSpPr>
        <p:sp>
          <p:nvSpPr>
            <p:cNvPr id="511" name="Google Shape;511;p12"/>
            <p:cNvSpPr/>
            <p:nvPr/>
          </p:nvSpPr>
          <p:spPr>
            <a:xfrm>
              <a:off x="2747188" y="2961227"/>
              <a:ext cx="340500" cy="125100"/>
            </a:xfrm>
            <a:prstGeom prst="roundRect">
              <a:avLst>
                <a:gd fmla="val 16667" name="adj"/>
              </a:avLst>
            </a:prstGeom>
            <a:solidFill>
              <a:srgbClr val="D9D2E9"/>
            </a:solidFill>
            <a:ln cap="flat" cmpd="sng" w="9525">
              <a:solidFill>
                <a:srgbClr val="8E7CC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12"/>
            <p:cNvSpPr/>
            <p:nvPr/>
          </p:nvSpPr>
          <p:spPr>
            <a:xfrm>
              <a:off x="3087588" y="2961152"/>
              <a:ext cx="340500" cy="125100"/>
            </a:xfrm>
            <a:prstGeom prst="roundRect">
              <a:avLst>
                <a:gd fmla="val 16667" name="adj"/>
              </a:avLst>
            </a:prstGeom>
            <a:solidFill>
              <a:srgbClr val="D9D2E9"/>
            </a:solidFill>
            <a:ln cap="flat" cmpd="sng" w="9525">
              <a:solidFill>
                <a:srgbClr val="8E7CC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12"/>
            <p:cNvSpPr/>
            <p:nvPr/>
          </p:nvSpPr>
          <p:spPr>
            <a:xfrm>
              <a:off x="3427988" y="2961152"/>
              <a:ext cx="340500" cy="125100"/>
            </a:xfrm>
            <a:prstGeom prst="roundRect">
              <a:avLst>
                <a:gd fmla="val 16667" name="adj"/>
              </a:avLst>
            </a:prstGeom>
            <a:solidFill>
              <a:srgbClr val="D9D2E9"/>
            </a:solidFill>
            <a:ln cap="flat" cmpd="sng" w="9525">
              <a:solidFill>
                <a:srgbClr val="8E7CC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514" name="Google Shape;514;p12"/>
            <p:cNvCxnSpPr>
              <a:stCxn id="511" idx="0"/>
              <a:endCxn id="512" idx="0"/>
            </p:cNvCxnSpPr>
            <p:nvPr/>
          </p:nvCxnSpPr>
          <p:spPr>
            <a:xfrm flipH="1" rot="-5400000">
              <a:off x="3087388" y="2791277"/>
              <a:ext cx="600" cy="340500"/>
            </a:xfrm>
            <a:prstGeom prst="curvedConnector3">
              <a:avLst>
                <a:gd fmla="val -35300262" name="adj1"/>
              </a:avLst>
            </a:prstGeom>
            <a:noFill/>
            <a:ln cap="flat" cmpd="sng" w="9525">
              <a:solidFill>
                <a:srgbClr val="8E7CC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5" name="Google Shape;515;p12"/>
            <p:cNvCxnSpPr>
              <a:stCxn id="512" idx="0"/>
              <a:endCxn id="513" idx="0"/>
            </p:cNvCxnSpPr>
            <p:nvPr/>
          </p:nvCxnSpPr>
          <p:spPr>
            <a:xfrm flipH="1" rot="-5400000">
              <a:off x="3427788" y="2791202"/>
              <a:ext cx="600" cy="340500"/>
            </a:xfrm>
            <a:prstGeom prst="curvedConnector3">
              <a:avLst>
                <a:gd fmla="val -36846096" name="adj1"/>
              </a:avLst>
            </a:prstGeom>
            <a:noFill/>
            <a:ln cap="flat" cmpd="sng" w="9525">
              <a:solidFill>
                <a:srgbClr val="8E7CC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6" name="Google Shape;516;p12"/>
            <p:cNvCxnSpPr>
              <a:stCxn id="511" idx="0"/>
              <a:endCxn id="513" idx="0"/>
            </p:cNvCxnSpPr>
            <p:nvPr/>
          </p:nvCxnSpPr>
          <p:spPr>
            <a:xfrm flipH="1" rot="-5400000">
              <a:off x="3257488" y="2621177"/>
              <a:ext cx="600" cy="680700"/>
            </a:xfrm>
            <a:prstGeom prst="curvedConnector3">
              <a:avLst>
                <a:gd fmla="val -36858596" name="adj1"/>
              </a:avLst>
            </a:prstGeom>
            <a:noFill/>
            <a:ln cap="flat" cmpd="sng" w="9525">
              <a:solidFill>
                <a:srgbClr val="8E7CC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17" name="Google Shape;517;p12"/>
            <p:cNvSpPr/>
            <p:nvPr/>
          </p:nvSpPr>
          <p:spPr>
            <a:xfrm>
              <a:off x="2717800" y="2697480"/>
              <a:ext cx="1080000" cy="424500"/>
            </a:xfrm>
            <a:prstGeom prst="roundRect">
              <a:avLst>
                <a:gd fmla="val 16667" name="adj"/>
              </a:avLst>
            </a:prstGeom>
            <a:solidFill>
              <a:srgbClr val="F4CCCC">
                <a:alpha val="59780"/>
              </a:srgbClr>
            </a:solidFill>
            <a:ln cap="flat" cmpd="sng" w="9525">
              <a:solidFill>
                <a:srgbClr val="E0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8" name="Google Shape;518;p12"/>
          <p:cNvGrpSpPr/>
          <p:nvPr/>
        </p:nvGrpSpPr>
        <p:grpSpPr>
          <a:xfrm>
            <a:off x="2237500" y="3725303"/>
            <a:ext cx="1080000" cy="471662"/>
            <a:chOff x="2717800" y="2697480"/>
            <a:chExt cx="1080000" cy="424500"/>
          </a:xfrm>
        </p:grpSpPr>
        <p:sp>
          <p:nvSpPr>
            <p:cNvPr id="519" name="Google Shape;519;p12"/>
            <p:cNvSpPr/>
            <p:nvPr/>
          </p:nvSpPr>
          <p:spPr>
            <a:xfrm>
              <a:off x="2747188" y="2961227"/>
              <a:ext cx="340500" cy="125100"/>
            </a:xfrm>
            <a:prstGeom prst="roundRect">
              <a:avLst>
                <a:gd fmla="val 16667" name="adj"/>
              </a:avLst>
            </a:prstGeom>
            <a:solidFill>
              <a:srgbClr val="D9D2E9"/>
            </a:solidFill>
            <a:ln cap="flat" cmpd="sng" w="9525">
              <a:solidFill>
                <a:srgbClr val="8E7CC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12"/>
            <p:cNvSpPr/>
            <p:nvPr/>
          </p:nvSpPr>
          <p:spPr>
            <a:xfrm>
              <a:off x="3087588" y="2961152"/>
              <a:ext cx="340500" cy="125100"/>
            </a:xfrm>
            <a:prstGeom prst="roundRect">
              <a:avLst>
                <a:gd fmla="val 16667" name="adj"/>
              </a:avLst>
            </a:prstGeom>
            <a:solidFill>
              <a:srgbClr val="D9D2E9"/>
            </a:solidFill>
            <a:ln cap="flat" cmpd="sng" w="9525">
              <a:solidFill>
                <a:srgbClr val="8E7CC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12"/>
            <p:cNvSpPr/>
            <p:nvPr/>
          </p:nvSpPr>
          <p:spPr>
            <a:xfrm>
              <a:off x="3427988" y="2961152"/>
              <a:ext cx="340500" cy="125100"/>
            </a:xfrm>
            <a:prstGeom prst="roundRect">
              <a:avLst>
                <a:gd fmla="val 16667" name="adj"/>
              </a:avLst>
            </a:prstGeom>
            <a:solidFill>
              <a:srgbClr val="D9D2E9"/>
            </a:solidFill>
            <a:ln cap="flat" cmpd="sng" w="9525">
              <a:solidFill>
                <a:srgbClr val="8E7CC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522" name="Google Shape;522;p12"/>
            <p:cNvCxnSpPr>
              <a:stCxn id="519" idx="0"/>
              <a:endCxn id="520" idx="0"/>
            </p:cNvCxnSpPr>
            <p:nvPr/>
          </p:nvCxnSpPr>
          <p:spPr>
            <a:xfrm flipH="1" rot="-5400000">
              <a:off x="3087388" y="2791277"/>
              <a:ext cx="600" cy="340500"/>
            </a:xfrm>
            <a:prstGeom prst="curvedConnector3">
              <a:avLst>
                <a:gd fmla="val -39700000" name="adj1"/>
              </a:avLst>
            </a:prstGeom>
            <a:noFill/>
            <a:ln cap="flat" cmpd="sng" w="9525">
              <a:solidFill>
                <a:srgbClr val="8E7CC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3" name="Google Shape;523;p12"/>
            <p:cNvCxnSpPr>
              <a:stCxn id="520" idx="0"/>
              <a:endCxn id="521" idx="0"/>
            </p:cNvCxnSpPr>
            <p:nvPr/>
          </p:nvCxnSpPr>
          <p:spPr>
            <a:xfrm flipH="1" rot="-5400000">
              <a:off x="3427788" y="2791202"/>
              <a:ext cx="600" cy="340500"/>
            </a:xfrm>
            <a:prstGeom prst="curvedConnector3">
              <a:avLst>
                <a:gd fmla="val -39687500" name="adj1"/>
              </a:avLst>
            </a:prstGeom>
            <a:noFill/>
            <a:ln cap="flat" cmpd="sng" w="9525">
              <a:solidFill>
                <a:srgbClr val="8E7CC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4" name="Google Shape;524;p12"/>
            <p:cNvCxnSpPr>
              <a:stCxn id="519" idx="0"/>
              <a:endCxn id="521" idx="0"/>
            </p:cNvCxnSpPr>
            <p:nvPr/>
          </p:nvCxnSpPr>
          <p:spPr>
            <a:xfrm flipH="1" rot="-5400000">
              <a:off x="3257488" y="2621177"/>
              <a:ext cx="600" cy="680700"/>
            </a:xfrm>
            <a:prstGeom prst="curvedConnector3">
              <a:avLst>
                <a:gd fmla="val -39699966" name="adj1"/>
              </a:avLst>
            </a:prstGeom>
            <a:noFill/>
            <a:ln cap="flat" cmpd="sng" w="9525">
              <a:solidFill>
                <a:srgbClr val="8E7CC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25" name="Google Shape;525;p12"/>
            <p:cNvSpPr/>
            <p:nvPr/>
          </p:nvSpPr>
          <p:spPr>
            <a:xfrm>
              <a:off x="2717800" y="2697480"/>
              <a:ext cx="1080000" cy="424500"/>
            </a:xfrm>
            <a:prstGeom prst="roundRect">
              <a:avLst>
                <a:gd fmla="val 16667" name="adj"/>
              </a:avLst>
            </a:prstGeom>
            <a:solidFill>
              <a:srgbClr val="F4CCCC">
                <a:alpha val="59780"/>
              </a:srgbClr>
            </a:solidFill>
            <a:ln cap="flat" cmpd="sng" w="9525">
              <a:solidFill>
                <a:srgbClr val="E0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6" name="Google Shape;526;p12"/>
          <p:cNvGrpSpPr/>
          <p:nvPr/>
        </p:nvGrpSpPr>
        <p:grpSpPr>
          <a:xfrm>
            <a:off x="3496600" y="2904581"/>
            <a:ext cx="1792200" cy="471662"/>
            <a:chOff x="3965975" y="2690350"/>
            <a:chExt cx="1792200" cy="424500"/>
          </a:xfrm>
        </p:grpSpPr>
        <p:sp>
          <p:nvSpPr>
            <p:cNvPr id="527" name="Google Shape;527;p12"/>
            <p:cNvSpPr/>
            <p:nvPr/>
          </p:nvSpPr>
          <p:spPr>
            <a:xfrm>
              <a:off x="4011063" y="2967551"/>
              <a:ext cx="340500" cy="125100"/>
            </a:xfrm>
            <a:prstGeom prst="roundRect">
              <a:avLst>
                <a:gd fmla="val 16667" name="adj"/>
              </a:avLst>
            </a:prstGeom>
            <a:solidFill>
              <a:srgbClr val="D9EAD3"/>
            </a:solidFill>
            <a:ln cap="flat" cmpd="sng" w="1905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12"/>
            <p:cNvSpPr/>
            <p:nvPr/>
          </p:nvSpPr>
          <p:spPr>
            <a:xfrm>
              <a:off x="4351463" y="2967551"/>
              <a:ext cx="340500" cy="125100"/>
            </a:xfrm>
            <a:prstGeom prst="roundRect">
              <a:avLst>
                <a:gd fmla="val 16667" name="adj"/>
              </a:avLst>
            </a:prstGeom>
            <a:solidFill>
              <a:srgbClr val="D9EAD3"/>
            </a:solidFill>
            <a:ln cap="flat" cmpd="sng" w="1905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12"/>
            <p:cNvSpPr/>
            <p:nvPr/>
          </p:nvSpPr>
          <p:spPr>
            <a:xfrm>
              <a:off x="4691888" y="2967977"/>
              <a:ext cx="340500" cy="124800"/>
            </a:xfrm>
            <a:prstGeom prst="roundRect">
              <a:avLst>
                <a:gd fmla="val 16667" name="adj"/>
              </a:avLst>
            </a:prstGeom>
            <a:solidFill>
              <a:srgbClr val="D9EAD3"/>
            </a:solidFill>
            <a:ln cap="flat" cmpd="sng" w="1905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12"/>
            <p:cNvSpPr/>
            <p:nvPr/>
          </p:nvSpPr>
          <p:spPr>
            <a:xfrm>
              <a:off x="5032288" y="2967551"/>
              <a:ext cx="340500" cy="125100"/>
            </a:xfrm>
            <a:prstGeom prst="roundRect">
              <a:avLst>
                <a:gd fmla="val 16667" name="adj"/>
              </a:avLst>
            </a:prstGeom>
            <a:solidFill>
              <a:srgbClr val="D9EAD3"/>
            </a:solidFill>
            <a:ln cap="flat" cmpd="sng" w="1905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12"/>
            <p:cNvSpPr/>
            <p:nvPr/>
          </p:nvSpPr>
          <p:spPr>
            <a:xfrm>
              <a:off x="5372688" y="2967977"/>
              <a:ext cx="340500" cy="124800"/>
            </a:xfrm>
            <a:prstGeom prst="roundRect">
              <a:avLst>
                <a:gd fmla="val 16667" name="adj"/>
              </a:avLst>
            </a:prstGeom>
            <a:solidFill>
              <a:srgbClr val="D9EAD3"/>
            </a:solidFill>
            <a:ln cap="flat" cmpd="sng" w="1905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532" name="Google Shape;532;p12"/>
            <p:cNvCxnSpPr>
              <a:stCxn id="527" idx="0"/>
              <a:endCxn id="529" idx="0"/>
            </p:cNvCxnSpPr>
            <p:nvPr/>
          </p:nvCxnSpPr>
          <p:spPr>
            <a:xfrm flipH="1" rot="-5400000">
              <a:off x="4521363" y="2627501"/>
              <a:ext cx="600" cy="680700"/>
            </a:xfrm>
            <a:prstGeom prst="curvedConnector3">
              <a:avLst>
                <a:gd fmla="val -36354379" name="adj1"/>
              </a:avLst>
            </a:prstGeom>
            <a:noFill/>
            <a:ln cap="flat" cmpd="sng" w="19050">
              <a:solidFill>
                <a:srgbClr val="6AA84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3" name="Google Shape;533;p12"/>
            <p:cNvCxnSpPr>
              <a:stCxn id="528" idx="0"/>
              <a:endCxn id="530" idx="0"/>
            </p:cNvCxnSpPr>
            <p:nvPr/>
          </p:nvCxnSpPr>
          <p:spPr>
            <a:xfrm flipH="1" rot="-5400000">
              <a:off x="4861763" y="2627501"/>
              <a:ext cx="600" cy="680700"/>
            </a:xfrm>
            <a:prstGeom prst="curvedConnector3">
              <a:avLst>
                <a:gd fmla="val -37912746" name="adj1"/>
              </a:avLst>
            </a:prstGeom>
            <a:noFill/>
            <a:ln cap="flat" cmpd="sng" w="19050">
              <a:solidFill>
                <a:srgbClr val="6AA84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4" name="Google Shape;534;p12"/>
            <p:cNvCxnSpPr>
              <a:stCxn id="529" idx="0"/>
              <a:endCxn id="531" idx="0"/>
            </p:cNvCxnSpPr>
            <p:nvPr/>
          </p:nvCxnSpPr>
          <p:spPr>
            <a:xfrm flipH="1" rot="-5400000">
              <a:off x="5202188" y="2627927"/>
              <a:ext cx="600" cy="680700"/>
            </a:xfrm>
            <a:prstGeom prst="curvedConnector3">
              <a:avLst>
                <a:gd fmla="val -37983614" name="adj1"/>
              </a:avLst>
            </a:prstGeom>
            <a:noFill/>
            <a:ln cap="flat" cmpd="sng" w="19050">
              <a:solidFill>
                <a:srgbClr val="6AA84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35" name="Google Shape;535;p12"/>
            <p:cNvSpPr/>
            <p:nvPr/>
          </p:nvSpPr>
          <p:spPr>
            <a:xfrm>
              <a:off x="3965975" y="2690350"/>
              <a:ext cx="1792200" cy="424500"/>
            </a:xfrm>
            <a:prstGeom prst="roundRect">
              <a:avLst>
                <a:gd fmla="val 16667" name="adj"/>
              </a:avLst>
            </a:prstGeom>
            <a:solidFill>
              <a:srgbClr val="F4CCCC">
                <a:alpha val="59780"/>
              </a:srgbClr>
            </a:solidFill>
            <a:ln cap="flat" cmpd="sng" w="19050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6" name="Google Shape;536;p12"/>
          <p:cNvGrpSpPr/>
          <p:nvPr/>
        </p:nvGrpSpPr>
        <p:grpSpPr>
          <a:xfrm>
            <a:off x="6457950" y="3132411"/>
            <a:ext cx="1935900" cy="774693"/>
            <a:chOff x="6479850" y="3707182"/>
            <a:chExt cx="1935900" cy="697230"/>
          </a:xfrm>
        </p:grpSpPr>
        <p:sp>
          <p:nvSpPr>
            <p:cNvPr id="537" name="Google Shape;537;p12"/>
            <p:cNvSpPr txBox="1"/>
            <p:nvPr/>
          </p:nvSpPr>
          <p:spPr>
            <a:xfrm>
              <a:off x="6479850" y="3798713"/>
              <a:ext cx="1935900" cy="60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context </a:t>
              </a: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r</a:t>
              </a: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epresentations</a:t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46" name="Google Shape;446;p12"/>
            <p:cNvPicPr preferRelativeResize="0"/>
            <p:nvPr/>
          </p:nvPicPr>
          <p:blipFill rotWithShape="1">
            <a:blip r:embed="rId3">
              <a:alphaModFix amt="50000"/>
            </a:blip>
            <a:srcRect b="0" l="0" r="0" t="0"/>
            <a:stretch/>
          </p:blipFill>
          <p:spPr>
            <a:xfrm>
              <a:off x="6503101" y="3707182"/>
              <a:ext cx="654640" cy="654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38" name="Google Shape;538;p12"/>
          <p:cNvGrpSpPr/>
          <p:nvPr/>
        </p:nvGrpSpPr>
        <p:grpSpPr>
          <a:xfrm>
            <a:off x="4881585" y="2620118"/>
            <a:ext cx="1599600" cy="875952"/>
            <a:chOff x="4881585" y="2662933"/>
            <a:chExt cx="1599600" cy="788365"/>
          </a:xfrm>
        </p:grpSpPr>
        <p:cxnSp>
          <p:nvCxnSpPr>
            <p:cNvPr id="539" name="Google Shape;539;p12"/>
            <p:cNvCxnSpPr>
              <a:stCxn id="447" idx="0"/>
              <a:endCxn id="446" idx="1"/>
            </p:cNvCxnSpPr>
            <p:nvPr/>
          </p:nvCxnSpPr>
          <p:spPr>
            <a:xfrm>
              <a:off x="4881585" y="2730998"/>
              <a:ext cx="1599600" cy="7203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540" name="Google Shape;540;p12"/>
            <p:cNvSpPr txBox="1"/>
            <p:nvPr/>
          </p:nvSpPr>
          <p:spPr>
            <a:xfrm rot="1622271">
              <a:off x="5544230" y="2804766"/>
              <a:ext cx="715387" cy="3802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save</a:t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1" name="Google Shape;541;p12"/>
          <p:cNvSpPr txBox="1"/>
          <p:nvPr/>
        </p:nvSpPr>
        <p:spPr>
          <a:xfrm>
            <a:off x="3655600" y="3170319"/>
            <a:ext cx="1474200" cy="5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runtime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42" name="Google Shape;542;p12"/>
          <p:cNvGrpSpPr/>
          <p:nvPr/>
        </p:nvGrpSpPr>
        <p:grpSpPr>
          <a:xfrm>
            <a:off x="3892716" y="2556913"/>
            <a:ext cx="988868" cy="277664"/>
            <a:chOff x="5899291" y="1851609"/>
            <a:chExt cx="988868" cy="249900"/>
          </a:xfrm>
        </p:grpSpPr>
        <p:sp>
          <p:nvSpPr>
            <p:cNvPr id="543" name="Google Shape;543;p12"/>
            <p:cNvSpPr/>
            <p:nvPr/>
          </p:nvSpPr>
          <p:spPr>
            <a:xfrm rot="5400000">
              <a:off x="5836891" y="1914009"/>
              <a:ext cx="249900" cy="125100"/>
            </a:xfrm>
            <a:prstGeom prst="rect">
              <a:avLst/>
            </a:prstGeom>
            <a:solidFill>
              <a:srgbClr val="D9EAD3">
                <a:alpha val="70950"/>
              </a:srgbClr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45720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12"/>
            <p:cNvSpPr/>
            <p:nvPr/>
          </p:nvSpPr>
          <p:spPr>
            <a:xfrm rot="5400000">
              <a:off x="6052833" y="1914009"/>
              <a:ext cx="249900" cy="125100"/>
            </a:xfrm>
            <a:prstGeom prst="rect">
              <a:avLst/>
            </a:prstGeom>
            <a:solidFill>
              <a:srgbClr val="D9EAD3">
                <a:alpha val="70950"/>
              </a:srgbClr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45720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12"/>
            <p:cNvSpPr/>
            <p:nvPr/>
          </p:nvSpPr>
          <p:spPr>
            <a:xfrm rot="5400000">
              <a:off x="6268775" y="1914009"/>
              <a:ext cx="249900" cy="125100"/>
            </a:xfrm>
            <a:prstGeom prst="rect">
              <a:avLst/>
            </a:prstGeom>
            <a:solidFill>
              <a:srgbClr val="D9EAD3">
                <a:alpha val="70950"/>
              </a:srgbClr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45720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12"/>
            <p:cNvSpPr/>
            <p:nvPr/>
          </p:nvSpPr>
          <p:spPr>
            <a:xfrm rot="5400000">
              <a:off x="6484718" y="1914009"/>
              <a:ext cx="249900" cy="125100"/>
            </a:xfrm>
            <a:prstGeom prst="rect">
              <a:avLst/>
            </a:prstGeom>
            <a:solidFill>
              <a:srgbClr val="D9EAD3">
                <a:alpha val="70950"/>
              </a:srgbClr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45720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12"/>
            <p:cNvSpPr/>
            <p:nvPr/>
          </p:nvSpPr>
          <p:spPr>
            <a:xfrm rot="5400000">
              <a:off x="6700660" y="1914009"/>
              <a:ext cx="249900" cy="125100"/>
            </a:xfrm>
            <a:prstGeom prst="rect">
              <a:avLst/>
            </a:prstGeom>
            <a:solidFill>
              <a:srgbClr val="D9EAD3">
                <a:alpha val="70950"/>
              </a:srgbClr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45720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7" name="Google Shape;547;p12"/>
          <p:cNvGrpSpPr/>
          <p:nvPr/>
        </p:nvGrpSpPr>
        <p:grpSpPr>
          <a:xfrm>
            <a:off x="3749040" y="1666216"/>
            <a:ext cx="54900" cy="264197"/>
            <a:chOff x="3701725" y="2185416"/>
            <a:chExt cx="54900" cy="237780"/>
          </a:xfrm>
        </p:grpSpPr>
        <p:sp>
          <p:nvSpPr>
            <p:cNvPr id="548" name="Google Shape;548;p12"/>
            <p:cNvSpPr/>
            <p:nvPr/>
          </p:nvSpPr>
          <p:spPr>
            <a:xfrm>
              <a:off x="3701725" y="2185416"/>
              <a:ext cx="54900" cy="549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12"/>
            <p:cNvSpPr/>
            <p:nvPr/>
          </p:nvSpPr>
          <p:spPr>
            <a:xfrm>
              <a:off x="3701725" y="2276856"/>
              <a:ext cx="54900" cy="549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12"/>
            <p:cNvSpPr/>
            <p:nvPr/>
          </p:nvSpPr>
          <p:spPr>
            <a:xfrm>
              <a:off x="3701725" y="2368296"/>
              <a:ext cx="54900" cy="549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1" name="Google Shape;551;p12"/>
          <p:cNvGrpSpPr/>
          <p:nvPr/>
        </p:nvGrpSpPr>
        <p:grpSpPr>
          <a:xfrm>
            <a:off x="2779776" y="3420509"/>
            <a:ext cx="54900" cy="264197"/>
            <a:chOff x="3701725" y="2185416"/>
            <a:chExt cx="54900" cy="237780"/>
          </a:xfrm>
        </p:grpSpPr>
        <p:sp>
          <p:nvSpPr>
            <p:cNvPr id="552" name="Google Shape;552;p12"/>
            <p:cNvSpPr/>
            <p:nvPr/>
          </p:nvSpPr>
          <p:spPr>
            <a:xfrm>
              <a:off x="3701725" y="2185416"/>
              <a:ext cx="54900" cy="549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12"/>
            <p:cNvSpPr/>
            <p:nvPr/>
          </p:nvSpPr>
          <p:spPr>
            <a:xfrm>
              <a:off x="3701725" y="2276856"/>
              <a:ext cx="54900" cy="549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12"/>
            <p:cNvSpPr/>
            <p:nvPr/>
          </p:nvSpPr>
          <p:spPr>
            <a:xfrm>
              <a:off x="3701725" y="2368296"/>
              <a:ext cx="54900" cy="549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5" name="Google Shape;555;p12"/>
          <p:cNvGrpSpPr/>
          <p:nvPr/>
        </p:nvGrpSpPr>
        <p:grpSpPr>
          <a:xfrm>
            <a:off x="2606979" y="2561503"/>
            <a:ext cx="341042" cy="277664"/>
            <a:chOff x="5899291" y="1851609"/>
            <a:chExt cx="341042" cy="249900"/>
          </a:xfrm>
        </p:grpSpPr>
        <p:sp>
          <p:nvSpPr>
            <p:cNvPr id="556" name="Google Shape;556;p12"/>
            <p:cNvSpPr/>
            <p:nvPr/>
          </p:nvSpPr>
          <p:spPr>
            <a:xfrm rot="5400000">
              <a:off x="5836891" y="1914009"/>
              <a:ext cx="249900" cy="125100"/>
            </a:xfrm>
            <a:prstGeom prst="rect">
              <a:avLst/>
            </a:prstGeom>
            <a:solidFill>
              <a:srgbClr val="D9D2E9"/>
            </a:solidFill>
            <a:ln cap="flat" cmpd="sng" w="9525">
              <a:solidFill>
                <a:srgbClr val="674EA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45720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12"/>
            <p:cNvSpPr/>
            <p:nvPr/>
          </p:nvSpPr>
          <p:spPr>
            <a:xfrm rot="5400000">
              <a:off x="6052833" y="1914009"/>
              <a:ext cx="249900" cy="125100"/>
            </a:xfrm>
            <a:prstGeom prst="rect">
              <a:avLst/>
            </a:prstGeom>
            <a:solidFill>
              <a:srgbClr val="D9D2E9"/>
            </a:solidFill>
            <a:ln cap="flat" cmpd="sng" w="9525">
              <a:solidFill>
                <a:srgbClr val="674EA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45720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8" name="Google Shape;558;p12"/>
          <p:cNvGrpSpPr/>
          <p:nvPr/>
        </p:nvGrpSpPr>
        <p:grpSpPr>
          <a:xfrm>
            <a:off x="4927351" y="3585750"/>
            <a:ext cx="1508100" cy="944579"/>
            <a:chOff x="4927351" y="3532888"/>
            <a:chExt cx="1508100" cy="850129"/>
          </a:xfrm>
        </p:grpSpPr>
        <p:sp>
          <p:nvSpPr>
            <p:cNvPr id="559" name="Google Shape;559;p12"/>
            <p:cNvSpPr txBox="1"/>
            <p:nvPr/>
          </p:nvSpPr>
          <p:spPr>
            <a:xfrm rot="-1406363">
              <a:off x="5390756" y="3822631"/>
              <a:ext cx="984216" cy="3803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look-up </a:t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60" name="Google Shape;560;p12"/>
            <p:cNvCxnSpPr/>
            <p:nvPr/>
          </p:nvCxnSpPr>
          <p:spPr>
            <a:xfrm flipH="1" rot="10800000">
              <a:off x="4927351" y="3532888"/>
              <a:ext cx="1508100" cy="738600"/>
            </a:xfrm>
            <a:prstGeom prst="straightConnector1">
              <a:avLst/>
            </a:prstGeom>
            <a:noFill/>
            <a:ln cap="flat" cmpd="sng" w="28575">
              <a:solidFill>
                <a:srgbClr val="93C47D"/>
              </a:solidFill>
              <a:prstDash val="dashDot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561" name="Google Shape;561;p12"/>
          <p:cNvGrpSpPr/>
          <p:nvPr/>
        </p:nvGrpSpPr>
        <p:grpSpPr>
          <a:xfrm>
            <a:off x="3445988" y="2909311"/>
            <a:ext cx="1881000" cy="1428652"/>
            <a:chOff x="3445988" y="2923210"/>
            <a:chExt cx="1881000" cy="1285800"/>
          </a:xfrm>
        </p:grpSpPr>
        <p:sp>
          <p:nvSpPr>
            <p:cNvPr id="562" name="Google Shape;562;p12"/>
            <p:cNvSpPr/>
            <p:nvPr/>
          </p:nvSpPr>
          <p:spPr>
            <a:xfrm>
              <a:off x="3445988" y="2923210"/>
              <a:ext cx="1881000" cy="1285800"/>
            </a:xfrm>
            <a:prstGeom prst="rect">
              <a:avLst/>
            </a:prstGeom>
            <a:solidFill>
              <a:srgbClr val="EFEFEF">
                <a:alpha val="65359"/>
              </a:srgbClr>
            </a:solidFill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12"/>
            <p:cNvSpPr txBox="1"/>
            <p:nvPr/>
          </p:nvSpPr>
          <p:spPr>
            <a:xfrm>
              <a:off x="3803950" y="3158100"/>
              <a:ext cx="12060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latin typeface="Calibri"/>
                  <a:ea typeface="Calibri"/>
                  <a:cs typeface="Calibri"/>
                  <a:sym typeface="Calibri"/>
                </a:rPr>
                <a:t>offline</a:t>
              </a:r>
              <a:endParaRPr b="1"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4" name="Google Shape;564;p12"/>
          <p:cNvSpPr txBox="1"/>
          <p:nvPr/>
        </p:nvSpPr>
        <p:spPr>
          <a:xfrm>
            <a:off x="1158250" y="1991200"/>
            <a:ext cx="5762400" cy="7620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DeFormer = De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composed</a:t>
            </a: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Trans</a:t>
            </a: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former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8FD3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